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11"/>
  </p:notesMasterIdLst>
  <p:sldIdLst>
    <p:sldId id="330" r:id="rId5"/>
    <p:sldId id="332" r:id="rId6"/>
    <p:sldId id="338" r:id="rId7"/>
    <p:sldId id="334" r:id="rId8"/>
    <p:sldId id="337" r:id="rId9"/>
    <p:sldId id="33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43E"/>
    <a:srgbClr val="992820"/>
    <a:srgbClr val="5B5B5B"/>
    <a:srgbClr val="A22723"/>
    <a:srgbClr val="90281F"/>
    <a:srgbClr val="E7573E"/>
    <a:srgbClr val="EB7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059E3-619B-67B6-0059-0B9C56192BCF}" v="8" dt="2024-04-08T11:52:07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eine SERVETTE" userId="S::madeleine.compagnon-de-la-servette@groupe-sos.org::34625c60-d461-4340-8ecb-bfbb31b3d347" providerId="AD" clId="Web-{D75059E3-619B-67B6-0059-0B9C56192BCF}"/>
    <pc:docChg chg="modSld">
      <pc:chgData name="Madeleine SERVETTE" userId="S::madeleine.compagnon-de-la-servette@groupe-sos.org::34625c60-d461-4340-8ecb-bfbb31b3d347" providerId="AD" clId="Web-{D75059E3-619B-67B6-0059-0B9C56192BCF}" dt="2024-04-08T11:52:07.342" v="6" actId="20577"/>
      <pc:docMkLst>
        <pc:docMk/>
      </pc:docMkLst>
      <pc:sldChg chg="modSp">
        <pc:chgData name="Madeleine SERVETTE" userId="S::madeleine.compagnon-de-la-servette@groupe-sos.org::34625c60-d461-4340-8ecb-bfbb31b3d347" providerId="AD" clId="Web-{D75059E3-619B-67B6-0059-0B9C56192BCF}" dt="2024-04-08T11:52:07.342" v="6" actId="20577"/>
        <pc:sldMkLst>
          <pc:docMk/>
          <pc:sldMk cId="3279323935" sldId="330"/>
        </pc:sldMkLst>
        <pc:spChg chg="mod">
          <ac:chgData name="Madeleine SERVETTE" userId="S::madeleine.compagnon-de-la-servette@groupe-sos.org::34625c60-d461-4340-8ecb-bfbb31b3d347" providerId="AD" clId="Web-{D75059E3-619B-67B6-0059-0B9C56192BCF}" dt="2024-04-08T11:52:07.342" v="6" actId="20577"/>
          <ac:spMkLst>
            <pc:docMk/>
            <pc:sldMk cId="3279323935" sldId="330"/>
            <ac:spMk id="19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000E4-12B0-4981-B72E-AB1A6C45A443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A1355-8D1A-4A79-8AA1-FA5A25D0D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68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4" name="Google Shape;674;p18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65" tIns="45871" rIns="91765" bIns="45871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p18:notes"/>
          <p:cNvSpPr txBox="1">
            <a:spLocks noGrp="1"/>
          </p:cNvSpPr>
          <p:nvPr>
            <p:ph type="sldNum" idx="12"/>
          </p:nvPr>
        </p:nvSpPr>
        <p:spPr>
          <a:xfrm>
            <a:off x="3850443" y="9377317"/>
            <a:ext cx="2945660" cy="49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65" tIns="45871" rIns="91765" bIns="45871" anchor="b" anchorCtr="0">
            <a:noAutofit/>
          </a:bodyPr>
          <a:lstStyle/>
          <a:p>
            <a:fld id="{00000000-1234-1234-1234-123412341234}" type="slidenum">
              <a:rPr lang="fr-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/>
              <a:t>1</a:t>
            </a:fld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969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20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65" tIns="45871" rIns="91765" bIns="45871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57517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20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65" tIns="45871" rIns="91765" bIns="45871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fr-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Ajouter </a:t>
            </a:r>
            <a:r>
              <a:rPr lang="fr-FR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emoit</a:t>
            </a:r>
            <a:r>
              <a:rPr lang="fr-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labo pour montrer que le superviseur labo rayonne sur</a:t>
            </a:r>
            <a:r>
              <a:rPr lang="fr-FR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les 3 régions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0893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21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65" tIns="45871" rIns="91765" bIns="45871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9" name="Google Shape;81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08274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21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65" tIns="45871" rIns="91765" bIns="45871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9" name="Google Shape;81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0497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22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65" tIns="45871" rIns="91765" bIns="45871" anchor="t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2" name="Google Shape;85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0775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/>
          <p:cNvGrpSpPr/>
          <p:nvPr/>
        </p:nvGrpSpPr>
        <p:grpSpPr>
          <a:xfrm>
            <a:off x="0" y="3482758"/>
            <a:ext cx="12192000" cy="2168208"/>
            <a:chOff x="0" y="0"/>
            <a:chExt cx="5281235" cy="692736"/>
          </a:xfrm>
        </p:grpSpPr>
        <p:sp>
          <p:nvSpPr>
            <p:cNvPr id="8" name="Freeform 4"/>
            <p:cNvSpPr/>
            <p:nvPr/>
          </p:nvSpPr>
          <p:spPr>
            <a:xfrm>
              <a:off x="0" y="0"/>
              <a:ext cx="5281235" cy="692736"/>
            </a:xfrm>
            <a:custGeom>
              <a:avLst/>
              <a:gdLst/>
              <a:ahLst/>
              <a:cxnLst/>
              <a:rect l="l" t="t" r="r" b="b"/>
              <a:pathLst>
                <a:path w="5281235" h="692736">
                  <a:moveTo>
                    <a:pt x="0" y="0"/>
                  </a:moveTo>
                  <a:lnTo>
                    <a:pt x="5281235" y="0"/>
                  </a:lnTo>
                  <a:lnTo>
                    <a:pt x="5281235" y="692736"/>
                  </a:lnTo>
                  <a:lnTo>
                    <a:pt x="0" y="692736"/>
                  </a:lnTo>
                  <a:close/>
                </a:path>
              </a:pathLst>
            </a:custGeom>
            <a:solidFill>
              <a:srgbClr val="E7573E"/>
            </a:solidFill>
          </p:spPr>
        </p:sp>
        <p:sp>
          <p:nvSpPr>
            <p:cNvPr id="9" name="TextBox 5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50"/>
                </a:lnSpc>
              </a:pPr>
              <a:endParaRPr/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154465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497" y="804571"/>
            <a:ext cx="5821007" cy="194033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405847" y="4201242"/>
            <a:ext cx="9380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>
                <a:solidFill>
                  <a:srgbClr val="FEFEFE"/>
                </a:solidFill>
                <a:latin typeface="+mn-lt"/>
              </a:rPr>
              <a:t>Tout le monde a le droit d'être </a:t>
            </a:r>
            <a:r>
              <a:rPr lang="en-US" sz="3200" err="1">
                <a:solidFill>
                  <a:srgbClr val="FEFEFE"/>
                </a:solidFill>
                <a:latin typeface="+mn-lt"/>
              </a:rPr>
              <a:t>bien</a:t>
            </a:r>
            <a:r>
              <a:rPr lang="en-US" sz="3200">
                <a:solidFill>
                  <a:srgbClr val="FEFEFE"/>
                </a:solidFill>
                <a:latin typeface="+mn-lt"/>
              </a:rPr>
              <a:t> soigné</a:t>
            </a:r>
          </a:p>
        </p:txBody>
      </p:sp>
      <p:sp>
        <p:nvSpPr>
          <p:cNvPr id="2" name="Rectangle 1"/>
          <p:cNvSpPr/>
          <p:nvPr/>
        </p:nvSpPr>
        <p:spPr>
          <a:xfrm>
            <a:off x="-1" y="0"/>
            <a:ext cx="12192001" cy="8212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01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E7573E"/>
                </a:solidFill>
              </a:defRPr>
            </a:lvl1pPr>
          </a:lstStyle>
          <a:p>
            <a:r>
              <a:rPr lang="fr-FR" sz="6000">
                <a:solidFill>
                  <a:srgbClr val="E7573E"/>
                </a:solidFill>
                <a:latin typeface="Arial Bold"/>
              </a:rPr>
              <a:t>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9B2D1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z="2400">
                <a:solidFill>
                  <a:srgbClr val="9B2D1B"/>
                </a:solidFill>
                <a:latin typeface="Arial Bold"/>
              </a:rPr>
              <a:t>Sous-titre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5B1B-CCD4-4F26-B426-AF3EDB13D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41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E7573E"/>
                </a:solidFill>
              </a:defRPr>
            </a:lvl1pPr>
          </a:lstStyle>
          <a:p>
            <a:r>
              <a:rPr lang="fr-FR" sz="4400">
                <a:solidFill>
                  <a:srgbClr val="E7573E"/>
                </a:solidFill>
                <a:latin typeface="Arial Bold"/>
              </a:rPr>
              <a:t>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5B1B-CCD4-4F26-B426-AF3EDB13DB6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199" y="1825625"/>
            <a:ext cx="10515601" cy="4351338"/>
          </a:xfrm>
        </p:spPr>
        <p:txBody>
          <a:bodyPr/>
          <a:lstStyle>
            <a:lvl1pPr>
              <a:defRPr>
                <a:solidFill>
                  <a:srgbClr val="9B2D1B"/>
                </a:solidFill>
              </a:defRPr>
            </a:lvl1pPr>
            <a:lvl5pPr>
              <a:defRPr sz="1400"/>
            </a:lvl5pPr>
          </a:lstStyle>
          <a:p>
            <a:pPr lvl="0"/>
            <a:r>
              <a:rPr lang="fr-FR" sz="2800">
                <a:solidFill>
                  <a:srgbClr val="9B2D1B"/>
                </a:solidFill>
                <a:latin typeface="Arial Bold"/>
              </a:rPr>
              <a:t>Sous-titre 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1156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E7573E"/>
                </a:solidFill>
              </a:defRPr>
            </a:lvl1pPr>
          </a:lstStyle>
          <a:p>
            <a:r>
              <a:rPr lang="fr-FR" sz="4400">
                <a:solidFill>
                  <a:srgbClr val="E7573E"/>
                </a:solidFill>
                <a:latin typeface="Arial Bold"/>
              </a:rPr>
              <a:t>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5B1B-CCD4-4F26-B426-AF3EDB13D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07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4000" b="1">
                <a:solidFill>
                  <a:srgbClr val="E7573E"/>
                </a:solidFill>
              </a:defRPr>
            </a:lvl1pPr>
          </a:lstStyle>
          <a:p>
            <a:r>
              <a:rPr lang="fr-FR" sz="3200">
                <a:solidFill>
                  <a:srgbClr val="E7573E"/>
                </a:solidFill>
                <a:latin typeface="Arial Bold"/>
              </a:rPr>
              <a:t>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5B1B-CCD4-4F26-B426-AF3EDB13D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56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 b="1">
                <a:solidFill>
                  <a:srgbClr val="E7573E"/>
                </a:solidFill>
              </a:defRPr>
            </a:lvl1pPr>
          </a:lstStyle>
          <a:p>
            <a:r>
              <a:rPr lang="fr-FR" sz="4400">
                <a:solidFill>
                  <a:srgbClr val="E7573E"/>
                </a:solidFill>
                <a:latin typeface="Arial Bold"/>
              </a:rPr>
              <a:t>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9B2D1B"/>
                </a:solidFill>
              </a:defRPr>
            </a:lvl1pPr>
          </a:lstStyle>
          <a:p>
            <a:pPr lvl="0"/>
            <a:r>
              <a:rPr lang="fr-FR" sz="2800">
                <a:solidFill>
                  <a:srgbClr val="9B2D1B"/>
                </a:solidFill>
                <a:latin typeface="Arial Bold"/>
              </a:rPr>
              <a:t>Sous-titre 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9B2D1B"/>
                </a:solidFill>
              </a:defRPr>
            </a:lvl1pPr>
          </a:lstStyle>
          <a:p>
            <a:pPr lvl="0"/>
            <a:r>
              <a:rPr lang="fr-FR" sz="2800">
                <a:solidFill>
                  <a:srgbClr val="9B2D1B"/>
                </a:solidFill>
                <a:latin typeface="Arial Bold"/>
              </a:rPr>
              <a:t>Sous-titre 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5B1B-CCD4-4F26-B426-AF3EDB13D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02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5B1B-CCD4-4F26-B426-AF3EDB13D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95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5B1B-CCD4-4F26-B426-AF3EDB13D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86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955497"/>
            <a:ext cx="10515600" cy="7351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1" indent="0" algn="l">
              <a:lnSpc>
                <a:spcPts val="6840"/>
              </a:lnSpc>
            </a:pPr>
            <a:r>
              <a:rPr lang="fr-FR" sz="5700">
                <a:solidFill>
                  <a:srgbClr val="E7573E"/>
                </a:solidFill>
                <a:latin typeface="Arial Bold"/>
              </a:rPr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z="2800">
                <a:solidFill>
                  <a:srgbClr val="9B2D1B"/>
                </a:solidFill>
                <a:latin typeface="Arial Bold"/>
              </a:rPr>
              <a:t>Sous-titre 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53849-CBC3-4F6C-B968-06411C11D71C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5B1B-CCD4-4F26-B426-AF3EDB13D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20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sz="5400" b="1"/>
      </a:lvl2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6" name="Google Shape;706;p31"/>
          <p:cNvCxnSpPr/>
          <p:nvPr/>
        </p:nvCxnSpPr>
        <p:spPr>
          <a:xfrm>
            <a:off x="10496333" y="3849962"/>
            <a:ext cx="0" cy="0"/>
          </a:xfrm>
          <a:prstGeom prst="straightConnector1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7" name="Google Shape;727;p31"/>
          <p:cNvSpPr/>
          <p:nvPr/>
        </p:nvSpPr>
        <p:spPr>
          <a:xfrm>
            <a:off x="3996677" y="308134"/>
            <a:ext cx="4198646" cy="538032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solidFill>
                  <a:schemeClr val="bg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Directeur Général</a:t>
            </a:r>
            <a:endParaRPr sz="900" b="1">
              <a:solidFill>
                <a:schemeClr val="bg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solidFill>
                  <a:schemeClr val="bg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Benjamin SOUDIER</a:t>
            </a:r>
            <a:endParaRPr sz="900" b="1">
              <a:solidFill>
                <a:schemeClr val="bg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41" name="Connecteur droit 140"/>
          <p:cNvCxnSpPr>
            <a:stCxn id="82" idx="2"/>
            <a:endCxn id="81" idx="0"/>
          </p:cNvCxnSpPr>
          <p:nvPr/>
        </p:nvCxnSpPr>
        <p:spPr>
          <a:xfrm>
            <a:off x="3009622" y="3154535"/>
            <a:ext cx="0" cy="1159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037622" y="1191873"/>
            <a:ext cx="1944000" cy="5544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>
                <a:latin typeface="Arial" panose="020B0604020202020204" pitchFamily="34" charset="0"/>
                <a:cs typeface="Arial" panose="020B0604020202020204" pitchFamily="34" charset="0"/>
              </a:rPr>
              <a:t>PÔLE ADMINISTRATION &amp; FINANCES</a:t>
            </a:r>
          </a:p>
        </p:txBody>
      </p:sp>
      <p:sp>
        <p:nvSpPr>
          <p:cNvPr id="81" name="Google Shape;710;p31"/>
          <p:cNvSpPr/>
          <p:nvPr/>
        </p:nvSpPr>
        <p:spPr>
          <a:xfrm>
            <a:off x="2379622" y="4314505"/>
            <a:ext cx="12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Comptable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Charlotte HOLLNER</a:t>
            </a:r>
          </a:p>
        </p:txBody>
      </p:sp>
      <p:sp>
        <p:nvSpPr>
          <p:cNvPr id="82" name="Google Shape;711;p31"/>
          <p:cNvSpPr/>
          <p:nvPr/>
        </p:nvSpPr>
        <p:spPr>
          <a:xfrm>
            <a:off x="2199622" y="2434535"/>
            <a:ext cx="162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Responsable Administrative &amp; Financière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Solène GUILLOIS</a:t>
            </a:r>
          </a:p>
        </p:txBody>
      </p:sp>
      <p:sp>
        <p:nvSpPr>
          <p:cNvPr id="103" name="Google Shape;710;p31"/>
          <p:cNvSpPr/>
          <p:nvPr/>
        </p:nvSpPr>
        <p:spPr>
          <a:xfrm>
            <a:off x="2379622" y="3374520"/>
            <a:ext cx="12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Chargée d’administration et finance</a:t>
            </a:r>
            <a:endParaRPr lang="fr-FR" sz="9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Clémentine MOINAT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54857" y="1191873"/>
            <a:ext cx="1944000" cy="55440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>
                <a:latin typeface="Arial" panose="020B0604020202020204" pitchFamily="34" charset="0"/>
                <a:cs typeface="Arial" panose="020B0604020202020204" pitchFamily="34" charset="0"/>
              </a:rPr>
              <a:t>PÔLE DÉVELOPPEMENT &amp; COMMUNICATION</a:t>
            </a:r>
          </a:p>
        </p:txBody>
      </p:sp>
      <p:sp>
        <p:nvSpPr>
          <p:cNvPr id="86" name="Google Shape;699;p31"/>
          <p:cNvSpPr/>
          <p:nvPr/>
        </p:nvSpPr>
        <p:spPr>
          <a:xfrm>
            <a:off x="216857" y="2434535"/>
            <a:ext cx="162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Responsable </a:t>
            </a:r>
            <a:r>
              <a:rPr lang="fr-FR" sz="90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Fundraising</a:t>
            </a: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&amp; Communication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Madeleine DE LA SERVETTE </a:t>
            </a:r>
            <a:endParaRPr lang="fr-FR" sz="9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37" name="Google Shape;709;p31"/>
          <p:cNvSpPr/>
          <p:nvPr/>
        </p:nvSpPr>
        <p:spPr>
          <a:xfrm>
            <a:off x="396857" y="3374520"/>
            <a:ext cx="12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Assistante Communication </a:t>
            </a: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Sérine FAR</a:t>
            </a:r>
            <a:endParaRPr sz="9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0387" y="1179759"/>
            <a:ext cx="8100000" cy="5544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400" b="1">
              <a:solidFill>
                <a:schemeClr val="bg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/>
            <a:r>
              <a:rPr lang="fr-FR" sz="1400" b="1">
                <a:solidFill>
                  <a:schemeClr val="bg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PÔLE PROGRAMMES</a:t>
            </a:r>
            <a:endParaRPr lang="fr-FR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Google Shape;703;p31"/>
          <p:cNvSpPr/>
          <p:nvPr/>
        </p:nvSpPr>
        <p:spPr>
          <a:xfrm>
            <a:off x="4389297" y="3920671"/>
            <a:ext cx="900000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Chargée de programmes</a:t>
            </a:r>
            <a:endParaRPr lang="fr-FR" sz="90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Emma MARCHESI</a:t>
            </a:r>
            <a:endParaRPr sz="900" b="1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4" name="Google Shape;698;p31"/>
          <p:cNvSpPr/>
          <p:nvPr/>
        </p:nvSpPr>
        <p:spPr>
          <a:xfrm>
            <a:off x="5467132" y="2924520"/>
            <a:ext cx="900000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Responsable de programmes</a:t>
            </a:r>
            <a:endParaRPr sz="9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Mariam NEKKACH</a:t>
            </a:r>
            <a:endParaRPr sz="9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40" name="Google Shape;713;p31"/>
          <p:cNvSpPr/>
          <p:nvPr/>
        </p:nvSpPr>
        <p:spPr>
          <a:xfrm>
            <a:off x="5467132" y="4882696"/>
            <a:ext cx="900000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Assistante de programmes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/>
                <a:ea typeface="Arial"/>
                <a:cs typeface="Arial"/>
                <a:sym typeface="Arial"/>
              </a:rPr>
              <a:t>Lucie LEAUTE</a:t>
            </a:r>
            <a:endParaRPr lang="fr-FR" sz="900" b="1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145" name="Google Shape;700;p31"/>
          <p:cNvSpPr/>
          <p:nvPr/>
        </p:nvSpPr>
        <p:spPr>
          <a:xfrm>
            <a:off x="6536422" y="2924520"/>
            <a:ext cx="898041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Responsable de programmes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Vanessa CLARKE</a:t>
            </a:r>
            <a:endParaRPr sz="9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47" name="Google Shape;713;p31"/>
          <p:cNvSpPr/>
          <p:nvPr/>
        </p:nvSpPr>
        <p:spPr>
          <a:xfrm>
            <a:off x="6535442" y="4882696"/>
            <a:ext cx="900000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Assistante de programmes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/>
                <a:ea typeface="Arial"/>
                <a:cs typeface="Arial"/>
                <a:sym typeface="Arial"/>
              </a:rPr>
              <a:t>Salomé LAILLER</a:t>
            </a:r>
            <a:endParaRPr lang="fr-FR" sz="900" b="1">
              <a:latin typeface="Arial"/>
              <a:ea typeface="Arial"/>
              <a:cs typeface="Arial"/>
            </a:endParaRPr>
          </a:p>
        </p:txBody>
      </p:sp>
      <p:sp>
        <p:nvSpPr>
          <p:cNvPr id="149" name="Google Shape;713;p31"/>
          <p:cNvSpPr/>
          <p:nvPr/>
        </p:nvSpPr>
        <p:spPr>
          <a:xfrm>
            <a:off x="6535442" y="3903608"/>
            <a:ext cx="900000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Coordinatrice de programmes 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algn="ctr">
              <a:buClr>
                <a:srgbClr val="000000"/>
              </a:buClr>
              <a:buSzPts val="1200"/>
            </a:pP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Gaëlle POURREAU</a:t>
            </a:r>
          </a:p>
        </p:txBody>
      </p:sp>
      <p:sp>
        <p:nvSpPr>
          <p:cNvPr id="150" name="Google Shape;700;p31"/>
          <p:cNvSpPr/>
          <p:nvPr/>
        </p:nvSpPr>
        <p:spPr>
          <a:xfrm>
            <a:off x="6289848" y="1751943"/>
            <a:ext cx="3561078" cy="464581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Directrice des Opérations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Lucie PETITEAU</a:t>
            </a:r>
            <a:endParaRPr sz="9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52" name="Google Shape;713;p31"/>
          <p:cNvSpPr/>
          <p:nvPr/>
        </p:nvSpPr>
        <p:spPr>
          <a:xfrm>
            <a:off x="7603751" y="3903608"/>
            <a:ext cx="900000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Coordinatrice de programmes 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algn="ctr">
              <a:buClr>
                <a:srgbClr val="000000"/>
              </a:buClr>
              <a:buSzPts val="1200"/>
            </a:pPr>
            <a:r>
              <a:rPr lang="fr-FR" sz="900" b="1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Louann</a:t>
            </a: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CHARREAU</a:t>
            </a:r>
          </a:p>
        </p:txBody>
      </p:sp>
      <p:sp>
        <p:nvSpPr>
          <p:cNvPr id="190" name="Google Shape;696;p31"/>
          <p:cNvSpPr/>
          <p:nvPr/>
        </p:nvSpPr>
        <p:spPr>
          <a:xfrm>
            <a:off x="9165011" y="2863379"/>
            <a:ext cx="2754618" cy="368984"/>
          </a:xfrm>
          <a:prstGeom prst="rect">
            <a:avLst/>
          </a:prstGeom>
          <a:solidFill>
            <a:srgbClr val="E5543E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endParaRPr sz="1200">
              <a:solidFill>
                <a:schemeClr val="bg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endParaRPr sz="1200">
              <a:solidFill>
                <a:schemeClr val="bg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bg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REPRÉSENTATIONS NATIONALES</a:t>
            </a:r>
            <a:endParaRPr sz="1400" b="1">
              <a:solidFill>
                <a:schemeClr val="bg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bg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</a:p>
          <a:p>
            <a:pPr algn="ctr">
              <a:buClr>
                <a:srgbClr val="000000"/>
              </a:buClr>
              <a:buSzPts val="1200"/>
            </a:pPr>
            <a:endParaRPr sz="1200" b="1">
              <a:solidFill>
                <a:schemeClr val="bg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93" name="Google Shape;711;p31"/>
          <p:cNvSpPr/>
          <p:nvPr/>
        </p:nvSpPr>
        <p:spPr>
          <a:xfrm>
            <a:off x="9412573" y="3880037"/>
            <a:ext cx="2160000" cy="43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Santé Sud Maroc</a:t>
            </a:r>
          </a:p>
          <a:p>
            <a:pPr algn="ctr">
              <a:buSzPts val="1200"/>
            </a:pPr>
            <a:r>
              <a:rPr lang="fr-FR" sz="900" b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Jihane HAJJI</a:t>
            </a:r>
          </a:p>
        </p:txBody>
      </p:sp>
      <p:sp>
        <p:nvSpPr>
          <p:cNvPr id="194" name="Google Shape;711;p31"/>
          <p:cNvSpPr/>
          <p:nvPr/>
        </p:nvSpPr>
        <p:spPr>
          <a:xfrm>
            <a:off x="9412573" y="4441744"/>
            <a:ext cx="2160000" cy="43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Santé Sud Mauritanie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Monique DELTENRE-MICHAUD </a:t>
            </a:r>
          </a:p>
        </p:txBody>
      </p:sp>
      <p:sp>
        <p:nvSpPr>
          <p:cNvPr id="195" name="Google Shape;711;p31"/>
          <p:cNvSpPr/>
          <p:nvPr/>
        </p:nvSpPr>
        <p:spPr>
          <a:xfrm>
            <a:off x="9412573" y="5000151"/>
            <a:ext cx="2160000" cy="43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Santé Sud Tunisie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Julian BENAZETH</a:t>
            </a:r>
            <a:endParaRPr lang="fr-FR" sz="900" b="1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196" name="Google Shape;711;p31"/>
          <p:cNvSpPr/>
          <p:nvPr/>
        </p:nvSpPr>
        <p:spPr>
          <a:xfrm>
            <a:off x="9401946" y="3324684"/>
            <a:ext cx="2160000" cy="43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Santé Sud Madagascar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 </a:t>
            </a:r>
            <a:r>
              <a:rPr lang="fr-FR" sz="900" b="1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Niry</a:t>
            </a:r>
            <a:r>
              <a:rPr lang="fr-FR" sz="9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RAMAROMANDRAY</a:t>
            </a:r>
          </a:p>
        </p:txBody>
      </p:sp>
      <p:sp>
        <p:nvSpPr>
          <p:cNvPr id="202" name="Google Shape;711;p31"/>
          <p:cNvSpPr/>
          <p:nvPr/>
        </p:nvSpPr>
        <p:spPr>
          <a:xfrm>
            <a:off x="9412544" y="5546508"/>
            <a:ext cx="2160000" cy="43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Santé Sud Mayotte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Andréa LINARD</a:t>
            </a:r>
          </a:p>
        </p:txBody>
      </p:sp>
      <p:sp>
        <p:nvSpPr>
          <p:cNvPr id="257" name="Google Shape;805;p33"/>
          <p:cNvSpPr/>
          <p:nvPr/>
        </p:nvSpPr>
        <p:spPr>
          <a:xfrm>
            <a:off x="10322611" y="538644"/>
            <a:ext cx="252000" cy="1068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58" name="Google Shape;806;p33"/>
          <p:cNvSpPr/>
          <p:nvPr/>
        </p:nvSpPr>
        <p:spPr>
          <a:xfrm>
            <a:off x="10322611" y="719778"/>
            <a:ext cx="252000" cy="1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59" name="Google Shape;808;p33"/>
          <p:cNvSpPr/>
          <p:nvPr/>
        </p:nvSpPr>
        <p:spPr>
          <a:xfrm>
            <a:off x="10654900" y="506902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Volontaires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55" name="Google Shape;811;p33"/>
          <p:cNvSpPr/>
          <p:nvPr/>
        </p:nvSpPr>
        <p:spPr>
          <a:xfrm>
            <a:off x="10654900" y="688600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Salariés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52" name="Google Shape;814;p33"/>
          <p:cNvSpPr/>
          <p:nvPr/>
        </p:nvSpPr>
        <p:spPr>
          <a:xfrm>
            <a:off x="10322611" y="356382"/>
            <a:ext cx="252000" cy="1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19" name="Google Shape;805;p33"/>
          <p:cNvSpPr/>
          <p:nvPr/>
        </p:nvSpPr>
        <p:spPr>
          <a:xfrm>
            <a:off x="10322611" y="900958"/>
            <a:ext cx="252000" cy="1068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0" name="Google Shape;811;p33"/>
          <p:cNvSpPr/>
          <p:nvPr/>
        </p:nvSpPr>
        <p:spPr>
          <a:xfrm>
            <a:off x="10654900" y="870298"/>
            <a:ext cx="1080000" cy="1681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Alternants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25426" y="2860235"/>
            <a:ext cx="2733723" cy="33362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Google Shape;700;p31"/>
          <p:cNvSpPr/>
          <p:nvPr/>
        </p:nvSpPr>
        <p:spPr>
          <a:xfrm>
            <a:off x="4398822" y="2924520"/>
            <a:ext cx="898041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Responsable de programmes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Stéphanie COHEN</a:t>
            </a:r>
            <a:endParaRPr sz="9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9" name="Google Shape;713;p31"/>
          <p:cNvSpPr/>
          <p:nvPr/>
        </p:nvSpPr>
        <p:spPr>
          <a:xfrm>
            <a:off x="7603751" y="4882696"/>
            <a:ext cx="900000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Assistante de programmes</a:t>
            </a:r>
          </a:p>
          <a:p>
            <a:pPr lvl="0" algn="ctr">
              <a:buClr>
                <a:srgbClr val="000000"/>
              </a:buClr>
              <a:buSzPts val="1200"/>
              <a:defRPr/>
            </a:pP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Roxane MICHEL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17" y="194135"/>
            <a:ext cx="2310389" cy="722377"/>
          </a:xfrm>
          <a:prstGeom prst="rect">
            <a:avLst/>
          </a:prstGeom>
        </p:spPr>
      </p:pic>
      <p:sp>
        <p:nvSpPr>
          <p:cNvPr id="50" name="Google Shape;808;p33"/>
          <p:cNvSpPr/>
          <p:nvPr/>
        </p:nvSpPr>
        <p:spPr>
          <a:xfrm>
            <a:off x="10654900" y="325204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Stagiaires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1" name="Google Shape;808;p33"/>
          <p:cNvSpPr/>
          <p:nvPr/>
        </p:nvSpPr>
        <p:spPr>
          <a:xfrm>
            <a:off x="10322611" y="107173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 b="1" u="sng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Légende</a:t>
            </a:r>
            <a:endParaRPr lang="fr-FR" sz="14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2" name="Google Shape;709;p31"/>
          <p:cNvSpPr/>
          <p:nvPr/>
        </p:nvSpPr>
        <p:spPr>
          <a:xfrm>
            <a:off x="410450" y="4294735"/>
            <a:ext cx="126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Assistante Recherche de fonds</a:t>
            </a:r>
            <a:endParaRPr sz="9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Hanna </a:t>
            </a:r>
            <a:r>
              <a:rPr lang="fr-FR" sz="900" b="1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Moqaddem</a:t>
            </a:r>
            <a:endParaRPr sz="9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4" name="Google Shape;713;p31"/>
          <p:cNvSpPr/>
          <p:nvPr/>
        </p:nvSpPr>
        <p:spPr>
          <a:xfrm>
            <a:off x="4398822" y="4882696"/>
            <a:ext cx="900000" cy="90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9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 de programmes</a:t>
            </a:r>
            <a:endParaRPr sz="9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900" b="1">
                <a:latin typeface="Arial"/>
                <a:ea typeface="Arial"/>
                <a:cs typeface="Arial"/>
                <a:sym typeface="Arial"/>
              </a:rPr>
              <a:t>Pierre SAILLE</a:t>
            </a:r>
            <a:endParaRPr lang="fr-FR" sz="900" b="1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6348515" y="3550193"/>
            <a:ext cx="2340000" cy="2880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3485" y="3550193"/>
            <a:ext cx="2340000" cy="2880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656000" y="2153196"/>
            <a:ext cx="288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Directrice </a:t>
            </a:r>
          </a:p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Santé Sud Madagascar </a:t>
            </a:r>
            <a:endParaRPr sz="12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 Niry RAMAROMANDRAY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90" name="Google Shape;790;p33"/>
          <p:cNvSpPr/>
          <p:nvPr/>
        </p:nvSpPr>
        <p:spPr>
          <a:xfrm>
            <a:off x="9385177" y="2750217"/>
            <a:ext cx="1800000" cy="10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Comptable</a:t>
            </a:r>
            <a:endParaRPr sz="12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Virginia                    RAZAFY-HARISON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91" name="Google Shape;791;p33"/>
          <p:cNvSpPr/>
          <p:nvPr/>
        </p:nvSpPr>
        <p:spPr>
          <a:xfrm>
            <a:off x="9385177" y="5427697"/>
            <a:ext cx="1800000" cy="10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Logisticien</a:t>
            </a:r>
            <a:endParaRPr sz="12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Patrick Dit Naina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RAKOTOZANANY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795" name="Google Shape;795;p33"/>
          <p:cNvCxnSpPr>
            <a:stCxn id="43" idx="2"/>
            <a:endCxn id="789" idx="0"/>
          </p:cNvCxnSpPr>
          <p:nvPr/>
        </p:nvCxnSpPr>
        <p:spPr>
          <a:xfrm>
            <a:off x="6096000" y="1935740"/>
            <a:ext cx="0" cy="217456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96" name="Google Shape;796;p33"/>
          <p:cNvSpPr/>
          <p:nvPr/>
        </p:nvSpPr>
        <p:spPr>
          <a:xfrm>
            <a:off x="1776000" y="2009196"/>
            <a:ext cx="1440000" cy="10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 de programmes </a:t>
            </a:r>
          </a:p>
          <a:p>
            <a:pPr algn="ctr">
              <a:buClr>
                <a:srgbClr val="000000"/>
              </a:buClr>
              <a:buSzPts val="1300"/>
            </a:pPr>
            <a:r>
              <a:rPr lang="fr-FR" sz="12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Louis JUDE</a:t>
            </a:r>
            <a:endParaRPr sz="12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6" name="Google Shape;781;p32"/>
          <p:cNvSpPr/>
          <p:nvPr/>
        </p:nvSpPr>
        <p:spPr>
          <a:xfrm>
            <a:off x="6582515" y="5407209"/>
            <a:ext cx="1872000" cy="79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00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Chargée de mission</a:t>
            </a:r>
            <a:endParaRPr sz="10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000" b="1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Norosoa</a:t>
            </a:r>
            <a:r>
              <a:rPr lang="fr-FR" sz="10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Perle RANDRIAMBOLOLONA</a:t>
            </a:r>
          </a:p>
        </p:txBody>
      </p:sp>
      <p:sp>
        <p:nvSpPr>
          <p:cNvPr id="37" name="Google Shape;696;p31"/>
          <p:cNvSpPr/>
          <p:nvPr/>
        </p:nvSpPr>
        <p:spPr>
          <a:xfrm>
            <a:off x="3773485" y="3667238"/>
            <a:ext cx="1800000" cy="43200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MALNUTRITION</a:t>
            </a:r>
            <a:endParaRPr sz="14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9" name="Google Shape;781;p32"/>
          <p:cNvSpPr/>
          <p:nvPr/>
        </p:nvSpPr>
        <p:spPr>
          <a:xfrm>
            <a:off x="3737485" y="4276366"/>
            <a:ext cx="1872000" cy="79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Chef de projet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000" b="1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Hiaro</a:t>
            </a:r>
            <a:r>
              <a:rPr lang="fr-FR" sz="10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-Zo ANDRIANOELINA</a:t>
            </a:r>
            <a:endParaRPr sz="10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0" name="Google Shape;696;p31"/>
          <p:cNvSpPr/>
          <p:nvPr/>
        </p:nvSpPr>
        <p:spPr>
          <a:xfrm>
            <a:off x="6618515" y="3667238"/>
            <a:ext cx="1800000" cy="43200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endParaRPr sz="1400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endParaRPr sz="1400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 SAGES- FEMMES (SDSR)</a:t>
            </a:r>
            <a:endParaRPr sz="14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endParaRPr sz="1400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endParaRPr sz="14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2" name="Google Shape;781;p32"/>
          <p:cNvSpPr/>
          <p:nvPr/>
        </p:nvSpPr>
        <p:spPr>
          <a:xfrm>
            <a:off x="3737485" y="5407209"/>
            <a:ext cx="1872000" cy="79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Chargée de mission</a:t>
            </a:r>
            <a:br>
              <a:rPr lang="fr-FR" sz="1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fr-FR" sz="1000" b="1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Jemima</a:t>
            </a:r>
            <a:r>
              <a:rPr lang="fr-FR" sz="10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RAHELIMALALA</a:t>
            </a:r>
            <a:endParaRPr sz="10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7" name="Google Shape;790;p33"/>
          <p:cNvSpPr/>
          <p:nvPr/>
        </p:nvSpPr>
        <p:spPr>
          <a:xfrm>
            <a:off x="9385177" y="4088957"/>
            <a:ext cx="1800000" cy="10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Aide comptable et administrative</a:t>
            </a:r>
            <a:endParaRPr sz="12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Mamy RAKOTOARIJAONA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53" name="Connecteur droit 52"/>
          <p:cNvCxnSpPr>
            <a:stCxn id="790" idx="2"/>
            <a:endCxn id="47" idx="0"/>
          </p:cNvCxnSpPr>
          <p:nvPr/>
        </p:nvCxnSpPr>
        <p:spPr>
          <a:xfrm>
            <a:off x="10285177" y="3758217"/>
            <a:ext cx="0" cy="330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Google Shape;727;p31"/>
          <p:cNvSpPr/>
          <p:nvPr/>
        </p:nvSpPr>
        <p:spPr>
          <a:xfrm>
            <a:off x="4656000" y="619877"/>
            <a:ext cx="2880000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Directeur Général </a:t>
            </a:r>
          </a:p>
          <a:p>
            <a:pPr algn="ctr">
              <a:buClr>
                <a:srgbClr val="000000"/>
              </a:buClr>
              <a:buSzPts val="13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Benjamin SOUDIER</a:t>
            </a:r>
          </a:p>
        </p:txBody>
      </p:sp>
      <p:sp>
        <p:nvSpPr>
          <p:cNvPr id="56" name="Google Shape;781;p32"/>
          <p:cNvSpPr/>
          <p:nvPr/>
        </p:nvSpPr>
        <p:spPr>
          <a:xfrm>
            <a:off x="6582515" y="4276366"/>
            <a:ext cx="1872000" cy="79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00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Cheffe de projet</a:t>
            </a:r>
            <a:endParaRPr sz="10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algn="ctr">
              <a:buClr>
                <a:srgbClr val="000000"/>
              </a:buClr>
              <a:buSzPts val="1300"/>
            </a:pPr>
            <a:r>
              <a:rPr lang="fr-FR" sz="10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Andy </a:t>
            </a:r>
            <a:r>
              <a:rPr lang="fr-FR" sz="1000" b="1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Mihamintsoa</a:t>
            </a:r>
            <a:r>
              <a:rPr lang="fr-FR" sz="10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RAKOTOVOA</a:t>
            </a:r>
          </a:p>
        </p:txBody>
      </p:sp>
      <p:pic>
        <p:nvPicPr>
          <p:cNvPr id="64" name="Imag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427" y="170664"/>
            <a:ext cx="1086909" cy="269200"/>
          </a:xfrm>
          <a:prstGeom prst="rect">
            <a:avLst/>
          </a:prstGeom>
        </p:spPr>
      </p:pic>
      <p:sp>
        <p:nvSpPr>
          <p:cNvPr id="43" name="Google Shape;700;p31"/>
          <p:cNvSpPr/>
          <p:nvPr/>
        </p:nvSpPr>
        <p:spPr>
          <a:xfrm>
            <a:off x="4656000" y="1395740"/>
            <a:ext cx="2880000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Directrice des Opérations</a:t>
            </a:r>
            <a:endParaRPr sz="12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Lucie PETITEAU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44" name="Google Shape;795;p33"/>
          <p:cNvCxnSpPr>
            <a:stCxn id="55" idx="2"/>
            <a:endCxn id="43" idx="0"/>
          </p:cNvCxnSpPr>
          <p:nvPr/>
        </p:nvCxnSpPr>
        <p:spPr>
          <a:xfrm>
            <a:off x="6096000" y="1159877"/>
            <a:ext cx="0" cy="23586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Connecteur en angle 25"/>
          <p:cNvCxnSpPr>
            <a:stCxn id="789" idx="3"/>
            <a:endCxn id="790" idx="1"/>
          </p:cNvCxnSpPr>
          <p:nvPr/>
        </p:nvCxnSpPr>
        <p:spPr>
          <a:xfrm>
            <a:off x="7536000" y="2513196"/>
            <a:ext cx="1849177" cy="741021"/>
          </a:xfrm>
          <a:prstGeom prst="bentConnector3">
            <a:avLst>
              <a:gd name="adj1" fmla="val 796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>
            <a:stCxn id="789" idx="3"/>
            <a:endCxn id="791" idx="1"/>
          </p:cNvCxnSpPr>
          <p:nvPr/>
        </p:nvCxnSpPr>
        <p:spPr>
          <a:xfrm>
            <a:off x="7536000" y="2513196"/>
            <a:ext cx="1849177" cy="3418501"/>
          </a:xfrm>
          <a:prstGeom prst="bentConnector3">
            <a:avLst>
              <a:gd name="adj1" fmla="val 79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stCxn id="789" idx="2"/>
            <a:endCxn id="41" idx="0"/>
          </p:cNvCxnSpPr>
          <p:nvPr/>
        </p:nvCxnSpPr>
        <p:spPr>
          <a:xfrm rot="5400000">
            <a:off x="5046245" y="2500437"/>
            <a:ext cx="676997" cy="1422515"/>
          </a:xfrm>
          <a:prstGeom prst="bentConnector3">
            <a:avLst>
              <a:gd name="adj1" fmla="val 50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en angle 45"/>
          <p:cNvCxnSpPr>
            <a:stCxn id="789" idx="2"/>
            <a:endCxn id="35" idx="0"/>
          </p:cNvCxnSpPr>
          <p:nvPr/>
        </p:nvCxnSpPr>
        <p:spPr>
          <a:xfrm rot="16200000" flipH="1">
            <a:off x="6468759" y="2500436"/>
            <a:ext cx="676997" cy="142251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stCxn id="39" idx="2"/>
            <a:endCxn id="42" idx="0"/>
          </p:cNvCxnSpPr>
          <p:nvPr/>
        </p:nvCxnSpPr>
        <p:spPr>
          <a:xfrm>
            <a:off x="4673485" y="5068366"/>
            <a:ext cx="0" cy="338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stCxn id="56" idx="2"/>
            <a:endCxn id="36" idx="0"/>
          </p:cNvCxnSpPr>
          <p:nvPr/>
        </p:nvCxnSpPr>
        <p:spPr>
          <a:xfrm>
            <a:off x="7518515" y="5068366"/>
            <a:ext cx="0" cy="338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ag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9" y="137920"/>
            <a:ext cx="1743765" cy="545214"/>
          </a:xfrm>
          <a:prstGeom prst="rect">
            <a:avLst/>
          </a:prstGeom>
        </p:spPr>
      </p:pic>
      <p:sp>
        <p:nvSpPr>
          <p:cNvPr id="48" name="Google Shape;805;p33"/>
          <p:cNvSpPr/>
          <p:nvPr/>
        </p:nvSpPr>
        <p:spPr>
          <a:xfrm>
            <a:off x="10105177" y="1495852"/>
            <a:ext cx="252000" cy="1068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9" name="Google Shape;806;p33"/>
          <p:cNvSpPr/>
          <p:nvPr/>
        </p:nvSpPr>
        <p:spPr>
          <a:xfrm>
            <a:off x="10105177" y="1676986"/>
            <a:ext cx="252000" cy="1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1" name="Google Shape;808;p33"/>
          <p:cNvSpPr/>
          <p:nvPr/>
        </p:nvSpPr>
        <p:spPr>
          <a:xfrm>
            <a:off x="10483794" y="1476789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Volontaires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2" name="Google Shape;811;p33"/>
          <p:cNvSpPr/>
          <p:nvPr/>
        </p:nvSpPr>
        <p:spPr>
          <a:xfrm>
            <a:off x="10513976" y="1655994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Salariés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0" name="Google Shape;808;p33"/>
          <p:cNvSpPr/>
          <p:nvPr/>
        </p:nvSpPr>
        <p:spPr>
          <a:xfrm>
            <a:off x="10105177" y="1203186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 b="1" u="sng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Légende</a:t>
            </a:r>
            <a:endParaRPr lang="fr-FR" sz="14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9" name="Google Shape;695;p31"/>
          <p:cNvSpPr txBox="1">
            <a:spLocks noGrp="1"/>
          </p:cNvSpPr>
          <p:nvPr>
            <p:ph type="title"/>
          </p:nvPr>
        </p:nvSpPr>
        <p:spPr>
          <a:xfrm>
            <a:off x="642587" y="787599"/>
            <a:ext cx="2844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E04031"/>
              </a:buClr>
              <a:buSzPts val="2800"/>
            </a:pP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Santé</a:t>
            </a:r>
            <a: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  <a:t> </a:t>
            </a: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Sud</a:t>
            </a:r>
            <a:b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</a:b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Madagascar</a:t>
            </a:r>
            <a:endParaRPr sz="2800" b="1">
              <a:solidFill>
                <a:srgbClr val="E7573E"/>
              </a:solidFill>
              <a:latin typeface="Omnes Semibold" pitchFamily="50" charset="0"/>
              <a:ea typeface="Arial"/>
              <a:cs typeface="Arial"/>
              <a:sym typeface="Arial"/>
            </a:endParaRPr>
          </a:p>
        </p:txBody>
      </p:sp>
      <p:cxnSp>
        <p:nvCxnSpPr>
          <p:cNvPr id="50" name="Google Shape;795;p33"/>
          <p:cNvCxnSpPr>
            <a:stCxn id="796" idx="3"/>
            <a:endCxn id="789" idx="1"/>
          </p:cNvCxnSpPr>
          <p:nvPr/>
        </p:nvCxnSpPr>
        <p:spPr>
          <a:xfrm>
            <a:off x="3216000" y="2513196"/>
            <a:ext cx="1440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Rectangle 56"/>
          <p:cNvSpPr/>
          <p:nvPr/>
        </p:nvSpPr>
        <p:spPr>
          <a:xfrm>
            <a:off x="658455" y="3550192"/>
            <a:ext cx="2340000" cy="1877505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Google Shape;696;p31"/>
          <p:cNvSpPr/>
          <p:nvPr/>
        </p:nvSpPr>
        <p:spPr>
          <a:xfrm>
            <a:off x="928455" y="3667237"/>
            <a:ext cx="1800000" cy="43200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URGENCES</a:t>
            </a:r>
            <a:endParaRPr sz="14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1" name="Google Shape;781;p32"/>
          <p:cNvSpPr/>
          <p:nvPr/>
        </p:nvSpPr>
        <p:spPr>
          <a:xfrm>
            <a:off x="892455" y="4259996"/>
            <a:ext cx="1872000" cy="79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Chargée de projet</a:t>
            </a:r>
            <a:br>
              <a:rPr lang="fr-FR" sz="1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fr-FR" sz="10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Miora RAKOTOMAHEFA</a:t>
            </a:r>
            <a:endParaRPr sz="10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65" name="Connecteur en angle 64"/>
          <p:cNvCxnSpPr>
            <a:endCxn id="57" idx="0"/>
          </p:cNvCxnSpPr>
          <p:nvPr/>
        </p:nvCxnSpPr>
        <p:spPr>
          <a:xfrm rot="10800000" flipV="1">
            <a:off x="1828455" y="3211350"/>
            <a:ext cx="2845030" cy="3388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92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en angle 4"/>
          <p:cNvCxnSpPr/>
          <p:nvPr/>
        </p:nvCxnSpPr>
        <p:spPr>
          <a:xfrm rot="10800000" flipV="1">
            <a:off x="1945147" y="1676138"/>
            <a:ext cx="4150856" cy="27207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693978" y="1784312"/>
            <a:ext cx="6151062" cy="5040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727849" y="1093433"/>
            <a:ext cx="2736303" cy="4197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Coordinatrice Nationale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Monique DELTENRE MICHAUD</a:t>
            </a:r>
          </a:p>
        </p:txBody>
      </p:sp>
      <p:sp>
        <p:nvSpPr>
          <p:cNvPr id="791" name="Google Shape;791;p33"/>
          <p:cNvSpPr/>
          <p:nvPr/>
        </p:nvSpPr>
        <p:spPr>
          <a:xfrm>
            <a:off x="10198221" y="1262520"/>
            <a:ext cx="1800000" cy="82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Coordinateur administratif et financier</a:t>
            </a:r>
          </a:p>
          <a:p>
            <a:pPr algn="ctr">
              <a:buClr>
                <a:srgbClr val="000000"/>
              </a:buClr>
              <a:buSzPts val="1300"/>
              <a:defRPr/>
            </a:pPr>
            <a:r>
              <a:rPr lang="fr-FR" sz="1100" b="1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Taleb Mama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FALL</a:t>
            </a:r>
            <a:endParaRPr kumimoji="0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7" name="Google Shape;696;p31"/>
          <p:cNvSpPr/>
          <p:nvPr/>
        </p:nvSpPr>
        <p:spPr>
          <a:xfrm>
            <a:off x="4496675" y="1767177"/>
            <a:ext cx="4680000" cy="36000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457200">
              <a:buClr>
                <a:srgbClr val="000000"/>
              </a:buClr>
              <a:buSzPts val="1200"/>
            </a:pPr>
            <a:endParaRPr sz="12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 defTabSz="457200"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 PASSERELLES</a:t>
            </a:r>
            <a:endParaRPr sz="12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 defTabSz="457200">
              <a:buClr>
                <a:srgbClr val="000000"/>
              </a:buClr>
              <a:buSzPts val="1200"/>
            </a:pPr>
            <a:endParaRPr sz="12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65" name="Google Shape;795;p33"/>
          <p:cNvCxnSpPr>
            <a:stCxn id="789" idx="2"/>
            <a:endCxn id="791" idx="1"/>
          </p:cNvCxnSpPr>
          <p:nvPr/>
        </p:nvCxnSpPr>
        <p:spPr>
          <a:xfrm rot="16200000" flipH="1">
            <a:off x="8065454" y="-456248"/>
            <a:ext cx="163315" cy="4102220"/>
          </a:xfrm>
          <a:prstGeom prst="bentConnector2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746;p32"/>
          <p:cNvSpPr/>
          <p:nvPr/>
        </p:nvSpPr>
        <p:spPr>
          <a:xfrm>
            <a:off x="4377529" y="2145443"/>
            <a:ext cx="1980000" cy="54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fr-F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Cheffe de projet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Aurélie DENTAN </a:t>
            </a:r>
            <a:b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endParaRPr kumimoji="0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4" name="Google Shape;746;p32"/>
          <p:cNvSpPr/>
          <p:nvPr/>
        </p:nvSpPr>
        <p:spPr>
          <a:xfrm>
            <a:off x="7507020" y="2145443"/>
            <a:ext cx="1980000" cy="54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fr-F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Assistante de projet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Léonor  CAULIER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fr-F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88740" y="1785282"/>
            <a:ext cx="2160000" cy="3240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Google Shape;696;p31"/>
          <p:cNvSpPr/>
          <p:nvPr/>
        </p:nvSpPr>
        <p:spPr>
          <a:xfrm>
            <a:off x="943687" y="1785281"/>
            <a:ext cx="2002921" cy="43200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DREPANOCYTOSE</a:t>
            </a:r>
            <a:endParaRPr kumimoji="0" sz="1200" b="1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95" name="Google Shape;746;p32"/>
          <p:cNvSpPr/>
          <p:nvPr/>
        </p:nvSpPr>
        <p:spPr>
          <a:xfrm>
            <a:off x="8431753" y="2983407"/>
            <a:ext cx="1157323" cy="66029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Référent</a:t>
            </a:r>
            <a:r>
              <a:rPr kumimoji="0" lang="fr-FR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laboratoire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Robert BANAI</a:t>
            </a:r>
          </a:p>
        </p:txBody>
      </p:sp>
      <p:sp>
        <p:nvSpPr>
          <p:cNvPr id="96" name="Google Shape;746;p32"/>
          <p:cNvSpPr/>
          <p:nvPr/>
        </p:nvSpPr>
        <p:spPr>
          <a:xfrm>
            <a:off x="4189954" y="3920774"/>
            <a:ext cx="1260000" cy="114384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Référente Régionale organisation et qualité des soins </a:t>
            </a:r>
            <a:r>
              <a:rPr lang="fr-FR" sz="90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(ROQS)</a:t>
            </a: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Nouakchott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Aminata DIARRA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lang="fr-FR" sz="900" b="1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Awa</a:t>
            </a:r>
            <a:r>
              <a:rPr lang="fr-FR" sz="900" b="1" noProof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DIAGNE</a:t>
            </a:r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98" name="Google Shape;746;p32"/>
          <p:cNvSpPr/>
          <p:nvPr/>
        </p:nvSpPr>
        <p:spPr>
          <a:xfrm>
            <a:off x="978740" y="2401045"/>
            <a:ext cx="198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endParaRPr kumimoji="0" lang="fr-F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 defTabSz="457200">
              <a:buClr>
                <a:srgbClr val="000000"/>
              </a:buClr>
              <a:buSzPts val="1300"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Coordinateur de projet Drépanocytose</a:t>
            </a:r>
          </a:p>
          <a:p>
            <a:pPr algn="ctr" defTabSz="457200">
              <a:buClr>
                <a:srgbClr val="000000"/>
              </a:buClr>
              <a:buSzPts val="1300"/>
              <a:defRPr/>
            </a:pPr>
            <a:r>
              <a:rPr lang="fr-FR" sz="1100" b="1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Khaled EBNOU</a:t>
            </a:r>
            <a:b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endParaRPr kumimoji="0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12" name="Google Shape;746;p32"/>
          <p:cNvSpPr/>
          <p:nvPr/>
        </p:nvSpPr>
        <p:spPr>
          <a:xfrm>
            <a:off x="5867719" y="3931634"/>
            <a:ext cx="1440000" cy="64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lang="fr-FR" sz="90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ROQS </a:t>
            </a: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Rosso</a:t>
            </a:r>
          </a:p>
          <a:p>
            <a:pPr algn="ctr">
              <a:buClr>
                <a:srgbClr val="000000"/>
              </a:buClr>
              <a:buSzPts val="1200"/>
              <a:defRPr/>
            </a:pPr>
            <a:r>
              <a:rPr lang="fr-FR" sz="900" b="1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Kadiata DEH </a:t>
            </a:r>
          </a:p>
        </p:txBody>
      </p:sp>
      <p:sp>
        <p:nvSpPr>
          <p:cNvPr id="113" name="Google Shape;746;p32"/>
          <p:cNvSpPr/>
          <p:nvPr/>
        </p:nvSpPr>
        <p:spPr>
          <a:xfrm>
            <a:off x="7841435" y="3902064"/>
            <a:ext cx="1440000" cy="46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ROQS Nouadhibou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lang="fr-FR" sz="900" b="1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Adama BOLY</a:t>
            </a:r>
          </a:p>
        </p:txBody>
      </p:sp>
      <p:sp>
        <p:nvSpPr>
          <p:cNvPr id="114" name="Google Shape;746;p32"/>
          <p:cNvSpPr/>
          <p:nvPr/>
        </p:nvSpPr>
        <p:spPr>
          <a:xfrm>
            <a:off x="4195778" y="5397784"/>
            <a:ext cx="1260000" cy="1332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Chauffeur région </a:t>
            </a:r>
            <a:r>
              <a:rPr kumimoji="0" lang="fr-F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Nouakchott</a:t>
            </a:r>
          </a:p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endParaRPr lang="fr-FR" sz="900" b="1">
              <a:solidFill>
                <a:prstClr val="black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121" name="Google Shape;796;p33"/>
          <p:cNvSpPr/>
          <p:nvPr/>
        </p:nvSpPr>
        <p:spPr>
          <a:xfrm>
            <a:off x="10198221" y="4606583"/>
            <a:ext cx="1800000" cy="82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Agent d’entretien</a:t>
            </a:r>
            <a:r>
              <a:rPr kumimoji="0" lang="fr-FR" sz="11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Nouakchott</a:t>
            </a:r>
            <a:endParaRPr lang="fr-FR" sz="11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22" name="Google Shape;746;p32"/>
          <p:cNvSpPr/>
          <p:nvPr/>
        </p:nvSpPr>
        <p:spPr>
          <a:xfrm>
            <a:off x="5875255" y="4716215"/>
            <a:ext cx="1440000" cy="46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179387">
              <a:buClr>
                <a:srgbClr val="000000"/>
              </a:buClr>
              <a:buSzPts val="1200"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Chauffeur région </a:t>
            </a:r>
          </a:p>
          <a:p>
            <a:pPr algn="ctr" defTabSz="179387">
              <a:defRPr/>
            </a:pPr>
            <a:r>
              <a:rPr lang="fr-FR" sz="900" b="1">
                <a:solidFill>
                  <a:prstClr val="black"/>
                </a:solidFill>
                <a:latin typeface="Arial"/>
                <a:cs typeface="Arial"/>
                <a:sym typeface="Arial"/>
              </a:rPr>
              <a:t>Rosso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124" name="Google Shape;796;p33"/>
          <p:cNvSpPr/>
          <p:nvPr/>
        </p:nvSpPr>
        <p:spPr>
          <a:xfrm>
            <a:off x="10198221" y="5725658"/>
            <a:ext cx="1800000" cy="82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457200">
              <a:buClr>
                <a:srgbClr val="000000"/>
              </a:buClr>
              <a:buSzPts val="1300"/>
              <a:buFont typeface="Arial"/>
              <a:defRPr/>
            </a:pPr>
            <a:r>
              <a:rPr lang="fr-FR" sz="110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X3 Gardiens</a:t>
            </a:r>
            <a:endParaRPr lang="fr-FR" sz="1100" b="1">
              <a:solidFill>
                <a:prstClr val="black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 defTabSz="457200">
              <a:buSzPts val="1300"/>
              <a:buFont typeface="Arial"/>
              <a:defRPr/>
            </a:pP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Nouakchott</a:t>
            </a:r>
            <a:endParaRPr lang="fr-FR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156" name="Google Shape;746;p32"/>
          <p:cNvSpPr/>
          <p:nvPr/>
        </p:nvSpPr>
        <p:spPr>
          <a:xfrm>
            <a:off x="7868727" y="4715126"/>
            <a:ext cx="1440000" cy="46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9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Chauffeur région </a:t>
            </a:r>
            <a:r>
              <a:rPr kumimoji="0" lang="fr-FR" sz="9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Dakhlet</a:t>
            </a:r>
            <a:r>
              <a:rPr kumimoji="0" lang="fr-F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-Nouadhibou</a:t>
            </a:r>
          </a:p>
        </p:txBody>
      </p:sp>
      <p:cxnSp>
        <p:nvCxnSpPr>
          <p:cNvPr id="179" name="Connecteur droit 178"/>
          <p:cNvCxnSpPr>
            <a:stCxn id="83" idx="3"/>
            <a:endCxn id="84" idx="1"/>
          </p:cNvCxnSpPr>
          <p:nvPr/>
        </p:nvCxnSpPr>
        <p:spPr>
          <a:xfrm>
            <a:off x="6357529" y="2415443"/>
            <a:ext cx="1149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eur droit 210"/>
          <p:cNvCxnSpPr>
            <a:stCxn id="96" idx="2"/>
            <a:endCxn id="114" idx="0"/>
          </p:cNvCxnSpPr>
          <p:nvPr/>
        </p:nvCxnSpPr>
        <p:spPr>
          <a:xfrm>
            <a:off x="4819954" y="5064617"/>
            <a:ext cx="5824" cy="333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Google Shape;746;p32"/>
          <p:cNvSpPr/>
          <p:nvPr/>
        </p:nvSpPr>
        <p:spPr>
          <a:xfrm>
            <a:off x="7194911" y="2995697"/>
            <a:ext cx="1083581" cy="63571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Référent SSR</a:t>
            </a:r>
          </a:p>
          <a:p>
            <a:pPr algn="ctr" defTabSz="457200">
              <a:buClr>
                <a:srgbClr val="000000"/>
              </a:buClr>
              <a:buSzPts val="1200"/>
              <a:buFont typeface="Arial"/>
              <a:defRPr/>
            </a:pPr>
            <a:r>
              <a:rPr lang="fr-FR" sz="1100" b="1">
                <a:solidFill>
                  <a:prstClr val="black"/>
                </a:solidFill>
                <a:latin typeface="Arial"/>
                <a:ea typeface="Arial"/>
                <a:cs typeface="Arial"/>
              </a:rPr>
              <a:t>Fatouma SANGUISSO</a:t>
            </a:r>
            <a:endParaRPr lang="fr-FR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93" name="Google Shape;746;p32"/>
          <p:cNvSpPr/>
          <p:nvPr/>
        </p:nvSpPr>
        <p:spPr>
          <a:xfrm>
            <a:off x="5669279" y="2995625"/>
            <a:ext cx="1376965" cy="64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1200"/>
              <a:defRPr/>
            </a:pPr>
            <a:r>
              <a:rPr lang="fr-FR" sz="110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Référent H</a:t>
            </a:r>
            <a:r>
              <a:rPr lang="fr-FR" sz="110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ygiéniste</a:t>
            </a:r>
            <a:br>
              <a:rPr kumimoji="0" lang="fr-FR" sz="11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fr-FR" sz="1100" b="1" noProof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Evrard</a:t>
            </a:r>
            <a:r>
              <a:rPr lang="fr-FR" sz="11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OGATCHA </a:t>
            </a:r>
            <a:endParaRPr kumimoji="0" lang="fr-FR" sz="11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5" name="Google Shape;746;p32"/>
          <p:cNvSpPr/>
          <p:nvPr/>
        </p:nvSpPr>
        <p:spPr>
          <a:xfrm>
            <a:off x="10207862" y="2383192"/>
            <a:ext cx="1800000" cy="82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179387">
              <a:buSzPts val="1200"/>
              <a:defRPr/>
            </a:pPr>
            <a:r>
              <a:rPr lang="fr-FR" sz="1100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Coordinateur logisticien</a:t>
            </a:r>
            <a:endParaRPr lang="fr-FR" dirty="0">
              <a:solidFill>
                <a:prstClr val="black"/>
              </a:solidFill>
              <a:sym typeface="Arial"/>
            </a:endParaRPr>
          </a:p>
          <a:p>
            <a:pPr algn="ctr" defTabSz="179387">
              <a:defRPr/>
            </a:pPr>
            <a:r>
              <a:rPr lang="fr-FR" sz="1100" b="1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Armand OUDOU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0" name="Google Shape;746;p32"/>
          <p:cNvSpPr/>
          <p:nvPr/>
        </p:nvSpPr>
        <p:spPr>
          <a:xfrm>
            <a:off x="5884798" y="5371129"/>
            <a:ext cx="1440000" cy="46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179387"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Agent d’entretien</a:t>
            </a:r>
            <a:r>
              <a:rPr lang="fr-FR" sz="90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fr-FR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fr-FR" sz="900" b="1">
                <a:solidFill>
                  <a:prstClr val="black"/>
                </a:solidFill>
                <a:latin typeface="Arial"/>
                <a:cs typeface="Arial"/>
              </a:rPr>
              <a:t>Rosso</a:t>
            </a:r>
            <a:endParaRPr lang="fr-FR"/>
          </a:p>
        </p:txBody>
      </p:sp>
      <p:sp>
        <p:nvSpPr>
          <p:cNvPr id="104" name="Google Shape;746;p32"/>
          <p:cNvSpPr/>
          <p:nvPr/>
        </p:nvSpPr>
        <p:spPr>
          <a:xfrm>
            <a:off x="5884798" y="6072624"/>
            <a:ext cx="1440000" cy="64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 defTabSz="179387">
              <a:defRPr/>
            </a:pPr>
            <a:r>
              <a:rPr lang="fr-FR" sz="90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X3 Gardiens</a:t>
            </a:r>
            <a:endParaRPr lang="fr-FR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179387">
              <a:defRPr/>
            </a:pPr>
            <a:r>
              <a:rPr kumimoji="0" lang="fr-F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Rosso</a:t>
            </a:r>
            <a:endParaRPr lang="fr-FR" b="1">
              <a:solidFill>
                <a:prstClr val="black"/>
              </a:solidFill>
              <a:latin typeface="Arial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06" name="Google Shape;746;p32"/>
          <p:cNvSpPr/>
          <p:nvPr/>
        </p:nvSpPr>
        <p:spPr>
          <a:xfrm>
            <a:off x="7868727" y="5453783"/>
            <a:ext cx="1440000" cy="46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Agent d’entretien  </a:t>
            </a:r>
            <a:r>
              <a:rPr kumimoji="0" lang="fr-F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Nouadhibou</a:t>
            </a:r>
          </a:p>
        </p:txBody>
      </p:sp>
      <p:sp>
        <p:nvSpPr>
          <p:cNvPr id="108" name="Google Shape;746;p32"/>
          <p:cNvSpPr/>
          <p:nvPr/>
        </p:nvSpPr>
        <p:spPr>
          <a:xfrm>
            <a:off x="7868727" y="6238862"/>
            <a:ext cx="1440000" cy="46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X3 Gardiens </a:t>
            </a:r>
            <a:r>
              <a:rPr kumimoji="0" lang="fr-F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Nouadhibou</a:t>
            </a:r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09" name="Connecteur droit 108"/>
          <p:cNvCxnSpPr>
            <a:stCxn id="83" idx="2"/>
            <a:endCxn id="93" idx="0"/>
          </p:cNvCxnSpPr>
          <p:nvPr/>
        </p:nvCxnSpPr>
        <p:spPr>
          <a:xfrm rot="16200000" flipH="1">
            <a:off x="5707554" y="2345417"/>
            <a:ext cx="310182" cy="99023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>
            <a:stCxn id="83" idx="2"/>
            <a:endCxn id="94" idx="0"/>
          </p:cNvCxnSpPr>
          <p:nvPr/>
        </p:nvCxnSpPr>
        <p:spPr>
          <a:xfrm rot="16200000" flipH="1">
            <a:off x="6396988" y="1655983"/>
            <a:ext cx="310254" cy="236917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>
            <a:stCxn id="83" idx="2"/>
            <a:endCxn id="95" idx="0"/>
          </p:cNvCxnSpPr>
          <p:nvPr/>
        </p:nvCxnSpPr>
        <p:spPr>
          <a:xfrm rot="16200000" flipH="1">
            <a:off x="7039990" y="1012982"/>
            <a:ext cx="297964" cy="364288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115"/>
          <p:cNvCxnSpPr>
            <a:cxnSpLocks/>
            <a:stCxn id="83" idx="1"/>
            <a:endCxn id="112" idx="0"/>
          </p:cNvCxnSpPr>
          <p:nvPr/>
        </p:nvCxnSpPr>
        <p:spPr>
          <a:xfrm rot="10800000" flipH="1" flipV="1">
            <a:off x="4377529" y="2415442"/>
            <a:ext cx="2210190" cy="1516191"/>
          </a:xfrm>
          <a:prstGeom prst="bentConnector4">
            <a:avLst>
              <a:gd name="adj1" fmla="val -19996"/>
              <a:gd name="adj2" fmla="val 879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5352899" y="1512036"/>
            <a:ext cx="738709" cy="2729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115"/>
          <p:cNvCxnSpPr>
            <a:stCxn id="83" idx="1"/>
            <a:endCxn id="96" idx="0"/>
          </p:cNvCxnSpPr>
          <p:nvPr/>
        </p:nvCxnSpPr>
        <p:spPr>
          <a:xfrm rot="10800000" flipH="1" flipV="1">
            <a:off x="4377528" y="2415442"/>
            <a:ext cx="442425" cy="1505331"/>
          </a:xfrm>
          <a:prstGeom prst="bentConnector4">
            <a:avLst>
              <a:gd name="adj1" fmla="val -99895"/>
              <a:gd name="adj2" fmla="val 886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115"/>
          <p:cNvCxnSpPr>
            <a:stCxn id="112" idx="3"/>
            <a:endCxn id="122" idx="3"/>
          </p:cNvCxnSpPr>
          <p:nvPr/>
        </p:nvCxnSpPr>
        <p:spPr>
          <a:xfrm>
            <a:off x="7307719" y="4255634"/>
            <a:ext cx="7536" cy="694581"/>
          </a:xfrm>
          <a:prstGeom prst="bentConnector3">
            <a:avLst>
              <a:gd name="adj1" fmla="val 31334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15"/>
          <p:cNvCxnSpPr>
            <a:stCxn id="112" idx="3"/>
            <a:endCxn id="100" idx="3"/>
          </p:cNvCxnSpPr>
          <p:nvPr/>
        </p:nvCxnSpPr>
        <p:spPr>
          <a:xfrm>
            <a:off x="7307719" y="4255634"/>
            <a:ext cx="17079" cy="1349495"/>
          </a:xfrm>
          <a:prstGeom prst="bentConnector3">
            <a:avLst>
              <a:gd name="adj1" fmla="val 14384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15"/>
          <p:cNvCxnSpPr>
            <a:stCxn id="112" idx="3"/>
            <a:endCxn id="104" idx="3"/>
          </p:cNvCxnSpPr>
          <p:nvPr/>
        </p:nvCxnSpPr>
        <p:spPr>
          <a:xfrm>
            <a:off x="7307719" y="4255634"/>
            <a:ext cx="17079" cy="2140990"/>
          </a:xfrm>
          <a:prstGeom prst="bentConnector3">
            <a:avLst>
              <a:gd name="adj1" fmla="val 14384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5"/>
          <p:cNvCxnSpPr>
            <a:stCxn id="113" idx="3"/>
            <a:endCxn id="156" idx="3"/>
          </p:cNvCxnSpPr>
          <p:nvPr/>
        </p:nvCxnSpPr>
        <p:spPr>
          <a:xfrm>
            <a:off x="9281435" y="4136064"/>
            <a:ext cx="27292" cy="813062"/>
          </a:xfrm>
          <a:prstGeom prst="bentConnector3">
            <a:avLst>
              <a:gd name="adj1" fmla="val 9376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5"/>
          <p:cNvCxnSpPr>
            <a:stCxn id="113" idx="3"/>
            <a:endCxn id="106" idx="3"/>
          </p:cNvCxnSpPr>
          <p:nvPr/>
        </p:nvCxnSpPr>
        <p:spPr>
          <a:xfrm>
            <a:off x="9281435" y="4136064"/>
            <a:ext cx="27292" cy="1551719"/>
          </a:xfrm>
          <a:prstGeom prst="bentConnector3">
            <a:avLst>
              <a:gd name="adj1" fmla="val 9376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5"/>
          <p:cNvCxnSpPr>
            <a:stCxn id="113" idx="3"/>
            <a:endCxn id="108" idx="3"/>
          </p:cNvCxnSpPr>
          <p:nvPr/>
        </p:nvCxnSpPr>
        <p:spPr>
          <a:xfrm>
            <a:off x="9281435" y="4136064"/>
            <a:ext cx="27292" cy="2336798"/>
          </a:xfrm>
          <a:prstGeom prst="bentConnector3">
            <a:avLst>
              <a:gd name="adj1" fmla="val 9376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oogle Shape;795;p33"/>
          <p:cNvCxnSpPr>
            <a:stCxn id="791" idx="1"/>
            <a:endCxn id="121" idx="1"/>
          </p:cNvCxnSpPr>
          <p:nvPr/>
        </p:nvCxnSpPr>
        <p:spPr>
          <a:xfrm rot="10800000" flipV="1">
            <a:off x="10198221" y="1676519"/>
            <a:ext cx="12700" cy="3344063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9" name="Google Shape;795;p33"/>
          <p:cNvCxnSpPr>
            <a:stCxn id="791" idx="1"/>
            <a:endCxn id="124" idx="1"/>
          </p:cNvCxnSpPr>
          <p:nvPr/>
        </p:nvCxnSpPr>
        <p:spPr>
          <a:xfrm rot="10800000" flipV="1">
            <a:off x="10198221" y="1676520"/>
            <a:ext cx="12700" cy="4463138"/>
          </a:xfrm>
          <a:prstGeom prst="bentConnector3">
            <a:avLst>
              <a:gd name="adj1" fmla="val 1800000"/>
            </a:avLst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1" name="Google Shape;695;p31"/>
          <p:cNvSpPr txBox="1">
            <a:spLocks noGrp="1"/>
          </p:cNvSpPr>
          <p:nvPr>
            <p:ph type="title"/>
          </p:nvPr>
        </p:nvSpPr>
        <p:spPr>
          <a:xfrm>
            <a:off x="642587" y="787599"/>
            <a:ext cx="2844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E04031"/>
              </a:buClr>
              <a:buSzPts val="2800"/>
            </a:pP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Santé</a:t>
            </a:r>
            <a: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  <a:t> </a:t>
            </a: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Sud</a:t>
            </a:r>
            <a:b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</a:b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Mauritanie</a:t>
            </a:r>
            <a:endParaRPr sz="2800" b="1">
              <a:solidFill>
                <a:srgbClr val="E7573E"/>
              </a:solidFill>
              <a:latin typeface="Omnes Semibold" pitchFamily="50" charset="0"/>
              <a:ea typeface="Arial"/>
              <a:cs typeface="Arial"/>
              <a:sym typeface="Arial"/>
            </a:endParaRPr>
          </a:p>
        </p:txBody>
      </p:sp>
      <p:pic>
        <p:nvPicPr>
          <p:cNvPr id="86" name="Image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427" y="170664"/>
            <a:ext cx="1086909" cy="269200"/>
          </a:xfrm>
          <a:prstGeom prst="rect">
            <a:avLst/>
          </a:prstGeom>
        </p:spPr>
      </p:pic>
      <p:cxnSp>
        <p:nvCxnSpPr>
          <p:cNvPr id="103" name="Connecteur droit 102"/>
          <p:cNvCxnSpPr>
            <a:stCxn id="75" idx="1"/>
          </p:cNvCxnSpPr>
          <p:nvPr/>
        </p:nvCxnSpPr>
        <p:spPr>
          <a:xfrm flipH="1">
            <a:off x="9993707" y="2797192"/>
            <a:ext cx="2141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Google Shape;746;p32"/>
          <p:cNvSpPr/>
          <p:nvPr/>
        </p:nvSpPr>
        <p:spPr>
          <a:xfrm>
            <a:off x="978740" y="3296987"/>
            <a:ext cx="198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 defTabSz="457200">
              <a:buClr>
                <a:srgbClr val="000000"/>
              </a:buClr>
              <a:buSzPts val="1300"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Référente  Santé Communautaire </a:t>
            </a:r>
            <a:r>
              <a:rPr lang="fr-FR" sz="1100" b="1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ASDM</a:t>
            </a:r>
            <a:br>
              <a:rPr lang="fr-FR" sz="140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kumimoji="0" lang="fr-FR" sz="11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Oumoukelthoum</a:t>
            </a: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SY</a:t>
            </a:r>
            <a:endParaRPr kumimoji="0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26" name="Google Shape;746;p32"/>
          <p:cNvSpPr/>
          <p:nvPr/>
        </p:nvSpPr>
        <p:spPr>
          <a:xfrm>
            <a:off x="978740" y="4192929"/>
            <a:ext cx="198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endParaRPr kumimoji="0" lang="fr-F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Chauffeur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Amadou DIALLO ASDM</a:t>
            </a:r>
            <a:b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endParaRPr kumimoji="0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28" name="Connecteur droit 127"/>
          <p:cNvCxnSpPr>
            <a:stCxn id="98" idx="2"/>
            <a:endCxn id="120" idx="0"/>
          </p:cNvCxnSpPr>
          <p:nvPr/>
        </p:nvCxnSpPr>
        <p:spPr>
          <a:xfrm>
            <a:off x="1968740" y="3121045"/>
            <a:ext cx="0" cy="175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>
            <a:stCxn id="120" idx="2"/>
            <a:endCxn id="126" idx="0"/>
          </p:cNvCxnSpPr>
          <p:nvPr/>
        </p:nvCxnSpPr>
        <p:spPr>
          <a:xfrm>
            <a:off x="1968740" y="4016987"/>
            <a:ext cx="0" cy="175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Google Shape;727;p31"/>
          <p:cNvSpPr/>
          <p:nvPr/>
        </p:nvSpPr>
        <p:spPr>
          <a:xfrm>
            <a:off x="4718514" y="59271"/>
            <a:ext cx="2754972" cy="40753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Directeur Général 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0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Benjamin SOUDIER</a:t>
            </a:r>
          </a:p>
        </p:txBody>
      </p:sp>
      <p:sp>
        <p:nvSpPr>
          <p:cNvPr id="88" name="Google Shape;700;p31"/>
          <p:cNvSpPr/>
          <p:nvPr/>
        </p:nvSpPr>
        <p:spPr>
          <a:xfrm>
            <a:off x="4727849" y="617502"/>
            <a:ext cx="2736303" cy="36363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Directrice des Opérations</a:t>
            </a:r>
            <a:endParaRPr sz="10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10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Lucie PETITEAU</a:t>
            </a:r>
            <a:endParaRPr sz="10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80" name="Imag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9" y="137920"/>
            <a:ext cx="1743765" cy="545214"/>
          </a:xfrm>
          <a:prstGeom prst="rect">
            <a:avLst/>
          </a:prstGeom>
        </p:spPr>
      </p:pic>
      <p:sp>
        <p:nvSpPr>
          <p:cNvPr id="82" name="Google Shape;805;p33"/>
          <p:cNvSpPr/>
          <p:nvPr/>
        </p:nvSpPr>
        <p:spPr>
          <a:xfrm>
            <a:off x="516587" y="5626561"/>
            <a:ext cx="252000" cy="1068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91" name="Google Shape;806;p33"/>
          <p:cNvSpPr/>
          <p:nvPr/>
        </p:nvSpPr>
        <p:spPr>
          <a:xfrm>
            <a:off x="516587" y="5807695"/>
            <a:ext cx="252000" cy="1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92" name="Google Shape;808;p33"/>
          <p:cNvSpPr/>
          <p:nvPr/>
        </p:nvSpPr>
        <p:spPr>
          <a:xfrm>
            <a:off x="848876" y="5594819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Volontaires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97" name="Google Shape;811;p33"/>
          <p:cNvSpPr/>
          <p:nvPr/>
        </p:nvSpPr>
        <p:spPr>
          <a:xfrm>
            <a:off x="848876" y="5776517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Salariés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5" name="Google Shape;808;p33"/>
          <p:cNvSpPr/>
          <p:nvPr/>
        </p:nvSpPr>
        <p:spPr>
          <a:xfrm>
            <a:off x="516587" y="5370017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 b="1" u="sng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Légende</a:t>
            </a:r>
            <a:endParaRPr lang="fr-FR" sz="14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37" name="Google Shape;795;p33"/>
          <p:cNvCxnSpPr>
            <a:stCxn id="88" idx="2"/>
            <a:endCxn id="789" idx="0"/>
          </p:cNvCxnSpPr>
          <p:nvPr/>
        </p:nvCxnSpPr>
        <p:spPr>
          <a:xfrm>
            <a:off x="6096001" y="981141"/>
            <a:ext cx="0" cy="11229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8" name="Google Shape;795;p33"/>
          <p:cNvCxnSpPr>
            <a:stCxn id="87" idx="2"/>
            <a:endCxn id="88" idx="0"/>
          </p:cNvCxnSpPr>
          <p:nvPr/>
        </p:nvCxnSpPr>
        <p:spPr>
          <a:xfrm>
            <a:off x="6096000" y="466803"/>
            <a:ext cx="1" cy="15069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CBFF9340-C072-63A8-B977-BEA518C18959}"/>
              </a:ext>
            </a:extLst>
          </p:cNvPr>
          <p:cNvCxnSpPr/>
          <p:nvPr/>
        </p:nvCxnSpPr>
        <p:spPr>
          <a:xfrm>
            <a:off x="6599852" y="3751661"/>
            <a:ext cx="2112092" cy="416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AA641E2A-C7C4-B3A5-F1CA-D8FC105C35CA}"/>
              </a:ext>
            </a:extLst>
          </p:cNvPr>
          <p:cNvCxnSpPr/>
          <p:nvPr/>
        </p:nvCxnSpPr>
        <p:spPr>
          <a:xfrm flipH="1">
            <a:off x="8705988" y="3751661"/>
            <a:ext cx="5956" cy="14489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Google Shape;746;p32">
            <a:extLst>
              <a:ext uri="{FF2B5EF4-FFF2-40B4-BE49-F238E27FC236}">
                <a16:creationId xmlns:a16="http://schemas.microsoft.com/office/drawing/2014/main" id="{4AA88C46-0A19-A1A1-6A7B-26AA1C00F412}"/>
              </a:ext>
            </a:extLst>
          </p:cNvPr>
          <p:cNvSpPr/>
          <p:nvPr/>
        </p:nvSpPr>
        <p:spPr>
          <a:xfrm>
            <a:off x="10210511" y="3522513"/>
            <a:ext cx="1800000" cy="82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1793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Comptable-log</a:t>
            </a:r>
          </a:p>
          <a:p>
            <a:pPr algn="ctr">
              <a:defRPr/>
            </a:pPr>
            <a:r>
              <a:rPr lang="fr-FR" sz="1100" b="1">
                <a:solidFill>
                  <a:prstClr val="black"/>
                </a:solidFill>
                <a:ea typeface="+mn-lt"/>
                <a:cs typeface="+mn-lt"/>
                <a:sym typeface="Arial"/>
              </a:rPr>
              <a:t>Hawa DIAGANA</a:t>
            </a:r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1834967-C605-372F-BE05-182D9ED61F69}"/>
              </a:ext>
            </a:extLst>
          </p:cNvPr>
          <p:cNvCxnSpPr>
            <a:cxnSpLocks/>
          </p:cNvCxnSpPr>
          <p:nvPr/>
        </p:nvCxnSpPr>
        <p:spPr>
          <a:xfrm flipV="1">
            <a:off x="10016672" y="3968642"/>
            <a:ext cx="181706" cy="2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Google Shape;746;p32"/>
          <p:cNvSpPr/>
          <p:nvPr/>
        </p:nvSpPr>
        <p:spPr>
          <a:xfrm>
            <a:off x="4168307" y="2977533"/>
            <a:ext cx="1376965" cy="64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1200"/>
              <a:defRPr/>
            </a:pPr>
            <a:r>
              <a:rPr lang="fr-FR" sz="11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Référent </a:t>
            </a:r>
            <a:r>
              <a:rPr lang="fr-FR" sz="1100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Démarche qualité</a:t>
            </a:r>
            <a:br>
              <a:rPr kumimoji="0" lang="fr-FR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</a:br>
            <a:r>
              <a:rPr lang="fr-FR" sz="1100" b="1" noProof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Théophile BAKO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69" name="Connecteur droit 115"/>
          <p:cNvCxnSpPr>
            <a:stCxn id="83" idx="2"/>
            <a:endCxn id="68" idx="0"/>
          </p:cNvCxnSpPr>
          <p:nvPr/>
        </p:nvCxnSpPr>
        <p:spPr>
          <a:xfrm rot="5400000">
            <a:off x="4966115" y="2576119"/>
            <a:ext cx="292090" cy="51073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58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212876" y="3498250"/>
            <a:ext cx="2340000" cy="211755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6" name="Google Shape;846;p34"/>
          <p:cNvCxnSpPr>
            <a:stCxn id="42" idx="2"/>
            <a:endCxn id="40" idx="0"/>
          </p:cNvCxnSpPr>
          <p:nvPr/>
        </p:nvCxnSpPr>
        <p:spPr>
          <a:xfrm>
            <a:off x="6083032" y="1626127"/>
            <a:ext cx="0" cy="30606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746;p32"/>
          <p:cNvSpPr/>
          <p:nvPr/>
        </p:nvSpPr>
        <p:spPr>
          <a:xfrm>
            <a:off x="4463032" y="1932189"/>
            <a:ext cx="324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fr-FR" sz="13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Coordinateur des programmes</a:t>
            </a:r>
            <a:endParaRPr sz="13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fr-FR" sz="13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En cours de recrutement</a:t>
            </a:r>
            <a:endParaRPr sz="13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427" y="170664"/>
            <a:ext cx="1086909" cy="269200"/>
          </a:xfrm>
          <a:prstGeom prst="rect">
            <a:avLst/>
          </a:prstGeom>
        </p:spPr>
      </p:pic>
      <p:sp>
        <p:nvSpPr>
          <p:cNvPr id="31" name="Google Shape;746;p32"/>
          <p:cNvSpPr/>
          <p:nvPr/>
        </p:nvSpPr>
        <p:spPr>
          <a:xfrm>
            <a:off x="1642938" y="1752189"/>
            <a:ext cx="1980000" cy="108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fr-FR" sz="130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Assistante programmes</a:t>
            </a:r>
            <a:endParaRPr sz="13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r>
              <a:rPr lang="fr-FR" sz="13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Chloé BERTINCHAMPS</a:t>
            </a:r>
            <a:endParaRPr sz="13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7" name="Google Shape;824;p34"/>
          <p:cNvSpPr/>
          <p:nvPr/>
        </p:nvSpPr>
        <p:spPr>
          <a:xfrm>
            <a:off x="8683012" y="1752189"/>
            <a:ext cx="1980000" cy="108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 Logisticien </a:t>
            </a:r>
            <a:endParaRPr lang="fr-FR" sz="14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3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Ahmed OUESLATI</a:t>
            </a:r>
          </a:p>
        </p:txBody>
      </p:sp>
      <p:sp>
        <p:nvSpPr>
          <p:cNvPr id="39" name="Google Shape;824;p34"/>
          <p:cNvSpPr/>
          <p:nvPr/>
        </p:nvSpPr>
        <p:spPr>
          <a:xfrm>
            <a:off x="3392876" y="4306435"/>
            <a:ext cx="1980000" cy="108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Responsable formation sage-femme</a:t>
            </a:r>
            <a:endParaRPr sz="13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  <a:defRPr/>
            </a:pPr>
            <a:r>
              <a:rPr lang="fr-FR" sz="14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Mariam MIZOURI </a:t>
            </a:r>
          </a:p>
        </p:txBody>
      </p:sp>
      <p:sp>
        <p:nvSpPr>
          <p:cNvPr id="41" name="Google Shape;727;p31"/>
          <p:cNvSpPr/>
          <p:nvPr/>
        </p:nvSpPr>
        <p:spPr>
          <a:xfrm>
            <a:off x="4463032" y="240065"/>
            <a:ext cx="3240000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Directeur Général 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Benjamin SOUDIER</a:t>
            </a:r>
          </a:p>
        </p:txBody>
      </p:sp>
      <p:sp>
        <p:nvSpPr>
          <p:cNvPr id="42" name="Google Shape;700;p31"/>
          <p:cNvSpPr/>
          <p:nvPr/>
        </p:nvSpPr>
        <p:spPr>
          <a:xfrm>
            <a:off x="4463032" y="1086127"/>
            <a:ext cx="3240000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Directrice des Opérations</a:t>
            </a:r>
            <a:endParaRPr sz="12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Lucie PETITEAU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46" name="Google Shape;795;p33"/>
          <p:cNvCxnSpPr>
            <a:stCxn id="41" idx="2"/>
            <a:endCxn id="42" idx="0"/>
          </p:cNvCxnSpPr>
          <p:nvPr/>
        </p:nvCxnSpPr>
        <p:spPr>
          <a:xfrm>
            <a:off x="6083032" y="780065"/>
            <a:ext cx="0" cy="30606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7" name="Imag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9" y="137920"/>
            <a:ext cx="1743765" cy="545214"/>
          </a:xfrm>
          <a:prstGeom prst="rect">
            <a:avLst/>
          </a:prstGeom>
        </p:spPr>
      </p:pic>
      <p:sp>
        <p:nvSpPr>
          <p:cNvPr id="60" name="Google Shape;805;p33"/>
          <p:cNvSpPr/>
          <p:nvPr/>
        </p:nvSpPr>
        <p:spPr>
          <a:xfrm>
            <a:off x="562938" y="5647549"/>
            <a:ext cx="252000" cy="1068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1" name="Google Shape;806;p33"/>
          <p:cNvSpPr/>
          <p:nvPr/>
        </p:nvSpPr>
        <p:spPr>
          <a:xfrm>
            <a:off x="562938" y="5828683"/>
            <a:ext cx="252000" cy="1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2" name="Google Shape;808;p33"/>
          <p:cNvSpPr/>
          <p:nvPr/>
        </p:nvSpPr>
        <p:spPr>
          <a:xfrm>
            <a:off x="895227" y="5615807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Volontaires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3" name="Google Shape;811;p33"/>
          <p:cNvSpPr/>
          <p:nvPr/>
        </p:nvSpPr>
        <p:spPr>
          <a:xfrm>
            <a:off x="895227" y="5797505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Salariés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8" name="Google Shape;808;p33"/>
          <p:cNvSpPr/>
          <p:nvPr/>
        </p:nvSpPr>
        <p:spPr>
          <a:xfrm>
            <a:off x="562938" y="5216078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 b="1" u="sng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Légende</a:t>
            </a:r>
            <a:endParaRPr lang="fr-FR" sz="14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6" name="Google Shape;695;p31"/>
          <p:cNvSpPr txBox="1">
            <a:spLocks/>
          </p:cNvSpPr>
          <p:nvPr/>
        </p:nvSpPr>
        <p:spPr>
          <a:xfrm>
            <a:off x="642587" y="787599"/>
            <a:ext cx="2844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sz="5400" b="1"/>
            </a:lvl2pPr>
          </a:lstStyle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E04031"/>
              </a:buClr>
              <a:buSzPts val="2800"/>
            </a:pP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Santé</a:t>
            </a:r>
            <a: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  <a:t> </a:t>
            </a: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Sud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E04031"/>
              </a:buClr>
              <a:buSzPts val="2800"/>
            </a:pP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Tunisie</a:t>
            </a:r>
          </a:p>
        </p:txBody>
      </p:sp>
      <p:cxnSp>
        <p:nvCxnSpPr>
          <p:cNvPr id="32" name="Google Shape;846;p34"/>
          <p:cNvCxnSpPr>
            <a:stCxn id="40" idx="1"/>
            <a:endCxn id="31" idx="3"/>
          </p:cNvCxnSpPr>
          <p:nvPr/>
        </p:nvCxnSpPr>
        <p:spPr>
          <a:xfrm flipH="1">
            <a:off x="3622938" y="2292189"/>
            <a:ext cx="840094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846;p34"/>
          <p:cNvCxnSpPr>
            <a:stCxn id="37" idx="1"/>
            <a:endCxn id="40" idx="3"/>
          </p:cNvCxnSpPr>
          <p:nvPr/>
        </p:nvCxnSpPr>
        <p:spPr>
          <a:xfrm flipH="1">
            <a:off x="7703032" y="2292189"/>
            <a:ext cx="97998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696;p31"/>
          <p:cNvSpPr/>
          <p:nvPr/>
        </p:nvSpPr>
        <p:spPr>
          <a:xfrm>
            <a:off x="3482876" y="3667405"/>
            <a:ext cx="1800000" cy="43200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SENTINELLES</a:t>
            </a:r>
            <a:endParaRPr sz="14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790526" y="3498250"/>
            <a:ext cx="2340000" cy="211755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Google Shape;822;p34"/>
          <p:cNvSpPr/>
          <p:nvPr/>
        </p:nvSpPr>
        <p:spPr>
          <a:xfrm flipH="1">
            <a:off x="7060526" y="4346642"/>
            <a:ext cx="1800000" cy="1032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Cheffe de projet</a:t>
            </a:r>
            <a:endParaRPr sz="13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300" b="1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Nour</a:t>
            </a:r>
            <a:r>
              <a:rPr lang="fr-FR" sz="13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HABIBI</a:t>
            </a:r>
            <a:endParaRPr sz="13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52" name="Google Shape;696;p31"/>
          <p:cNvSpPr/>
          <p:nvPr/>
        </p:nvSpPr>
        <p:spPr>
          <a:xfrm>
            <a:off x="7060526" y="3702311"/>
            <a:ext cx="1800000" cy="41304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HANDICAP</a:t>
            </a:r>
            <a:endParaRPr sz="14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6" name="Connecteur en angle 15"/>
          <p:cNvCxnSpPr>
            <a:stCxn id="43" idx="0"/>
            <a:endCxn id="40" idx="2"/>
          </p:cNvCxnSpPr>
          <p:nvPr/>
        </p:nvCxnSpPr>
        <p:spPr>
          <a:xfrm rot="5400000" flipH="1" flipV="1">
            <a:off x="4809924" y="2225142"/>
            <a:ext cx="846061" cy="17001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>
            <a:stCxn id="50" idx="0"/>
            <a:endCxn id="40" idx="2"/>
          </p:cNvCxnSpPr>
          <p:nvPr/>
        </p:nvCxnSpPr>
        <p:spPr>
          <a:xfrm rot="16200000" flipV="1">
            <a:off x="6598749" y="2136473"/>
            <a:ext cx="846061" cy="18774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44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316587" y="3280105"/>
            <a:ext cx="2340000" cy="287516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Google Shape;822;p34"/>
          <p:cNvSpPr/>
          <p:nvPr/>
        </p:nvSpPr>
        <p:spPr>
          <a:xfrm>
            <a:off x="4437900" y="1932240"/>
            <a:ext cx="3240000" cy="720000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3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Coordinatrice nationale</a:t>
            </a:r>
            <a:endParaRPr sz="13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  <a:defRPr/>
            </a:pPr>
            <a:r>
              <a:rPr lang="fr-FR" sz="13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Jihane HAJJI</a:t>
            </a:r>
            <a:endParaRPr sz="13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427" y="170664"/>
            <a:ext cx="1086909" cy="269200"/>
          </a:xfrm>
          <a:prstGeom prst="rect">
            <a:avLst/>
          </a:prstGeom>
        </p:spPr>
      </p:pic>
      <p:sp>
        <p:nvSpPr>
          <p:cNvPr id="39" name="Google Shape;822;p34"/>
          <p:cNvSpPr/>
          <p:nvPr/>
        </p:nvSpPr>
        <p:spPr>
          <a:xfrm flipH="1">
            <a:off x="8987699" y="1739580"/>
            <a:ext cx="2535434" cy="108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Administrateur-</a:t>
            </a:r>
            <a:r>
              <a:rPr lang="fr-FR" sz="130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trice</a:t>
            </a:r>
            <a:r>
              <a:rPr lang="fr-FR" sz="13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Comptable </a:t>
            </a:r>
            <a:r>
              <a:rPr lang="fr-FR" sz="130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Logisticien-ne</a:t>
            </a:r>
            <a:endParaRPr sz="13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3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En cours de recrutement</a:t>
            </a:r>
            <a:endParaRPr sz="13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1" name="Google Shape;822;p34"/>
          <p:cNvSpPr/>
          <p:nvPr/>
        </p:nvSpPr>
        <p:spPr>
          <a:xfrm flipH="1">
            <a:off x="2546509" y="4933060"/>
            <a:ext cx="1800000" cy="98514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Responsable Psycho Social et Santé Mentale</a:t>
            </a:r>
            <a:endParaRPr sz="13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3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BENTIRESS Ghita</a:t>
            </a:r>
            <a:endParaRPr sz="13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8" name="Connecteur en angle 7"/>
          <p:cNvCxnSpPr>
            <a:stCxn id="29" idx="2"/>
            <a:endCxn id="59" idx="0"/>
          </p:cNvCxnSpPr>
          <p:nvPr/>
        </p:nvCxnSpPr>
        <p:spPr>
          <a:xfrm rot="5400000">
            <a:off x="4458312" y="1680516"/>
            <a:ext cx="627865" cy="25713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ag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9" y="137920"/>
            <a:ext cx="1743765" cy="545214"/>
          </a:xfrm>
          <a:prstGeom prst="rect">
            <a:avLst/>
          </a:prstGeom>
        </p:spPr>
      </p:pic>
      <p:cxnSp>
        <p:nvCxnSpPr>
          <p:cNvPr id="46" name="Google Shape;846;p34"/>
          <p:cNvCxnSpPr/>
          <p:nvPr/>
        </p:nvCxnSpPr>
        <p:spPr>
          <a:xfrm>
            <a:off x="6057900" y="1628884"/>
            <a:ext cx="0" cy="30606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727;p31"/>
          <p:cNvSpPr/>
          <p:nvPr/>
        </p:nvSpPr>
        <p:spPr>
          <a:xfrm>
            <a:off x="4463032" y="240065"/>
            <a:ext cx="3240000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Directeur Général 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Benjamin SOUDIER</a:t>
            </a:r>
          </a:p>
        </p:txBody>
      </p:sp>
      <p:sp>
        <p:nvSpPr>
          <p:cNvPr id="48" name="Google Shape;700;p31"/>
          <p:cNvSpPr/>
          <p:nvPr/>
        </p:nvSpPr>
        <p:spPr>
          <a:xfrm>
            <a:off x="4463032" y="1086127"/>
            <a:ext cx="3240000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Directrice des Opérations</a:t>
            </a:r>
            <a:endParaRPr sz="12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Lucie PETITEAU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49" name="Google Shape;795;p33"/>
          <p:cNvCxnSpPr>
            <a:stCxn id="47" idx="2"/>
            <a:endCxn id="48" idx="0"/>
          </p:cNvCxnSpPr>
          <p:nvPr/>
        </p:nvCxnSpPr>
        <p:spPr>
          <a:xfrm>
            <a:off x="6083032" y="780065"/>
            <a:ext cx="0" cy="30606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Google Shape;805;p33"/>
          <p:cNvSpPr/>
          <p:nvPr/>
        </p:nvSpPr>
        <p:spPr>
          <a:xfrm>
            <a:off x="9104220" y="786156"/>
            <a:ext cx="252000" cy="1068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1" name="Google Shape;806;p33"/>
          <p:cNvSpPr/>
          <p:nvPr/>
        </p:nvSpPr>
        <p:spPr>
          <a:xfrm>
            <a:off x="9104220" y="967290"/>
            <a:ext cx="252000" cy="1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2" name="Google Shape;808;p33"/>
          <p:cNvSpPr/>
          <p:nvPr/>
        </p:nvSpPr>
        <p:spPr>
          <a:xfrm>
            <a:off x="9436509" y="754414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Volontaires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3" name="Google Shape;811;p33"/>
          <p:cNvSpPr/>
          <p:nvPr/>
        </p:nvSpPr>
        <p:spPr>
          <a:xfrm>
            <a:off x="9436509" y="936112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Salariés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8" name="Google Shape;808;p33"/>
          <p:cNvSpPr/>
          <p:nvPr/>
        </p:nvSpPr>
        <p:spPr>
          <a:xfrm>
            <a:off x="9104220" y="354685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 b="1" u="sng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Légende</a:t>
            </a:r>
            <a:endParaRPr lang="fr-FR" sz="14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0" name="Google Shape;695;p31"/>
          <p:cNvSpPr txBox="1">
            <a:spLocks noGrp="1"/>
          </p:cNvSpPr>
          <p:nvPr>
            <p:ph type="title"/>
          </p:nvPr>
        </p:nvSpPr>
        <p:spPr>
          <a:xfrm>
            <a:off x="642587" y="787599"/>
            <a:ext cx="2844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E04031"/>
              </a:buClr>
              <a:buSzPts val="2800"/>
            </a:pP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Santé</a:t>
            </a:r>
            <a: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  <a:t> </a:t>
            </a: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Sud</a:t>
            </a:r>
            <a: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  <a:t> </a:t>
            </a:r>
            <a:b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</a:b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Maroc</a:t>
            </a:r>
            <a:endParaRPr sz="2800" b="1">
              <a:solidFill>
                <a:srgbClr val="E7573E"/>
              </a:solidFill>
              <a:latin typeface="Omnes Semibold" pitchFamily="50" charset="0"/>
              <a:ea typeface="Arial"/>
              <a:cs typeface="Arial"/>
              <a:sym typeface="Arial"/>
            </a:endParaRPr>
          </a:p>
        </p:txBody>
      </p:sp>
      <p:sp>
        <p:nvSpPr>
          <p:cNvPr id="43" name="Google Shape;822;p34"/>
          <p:cNvSpPr/>
          <p:nvPr/>
        </p:nvSpPr>
        <p:spPr>
          <a:xfrm>
            <a:off x="2642442" y="4002800"/>
            <a:ext cx="1608133" cy="73529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Assistante projet</a:t>
            </a:r>
            <a:endParaRPr lang="fr-FR" sz="13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3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Félicie MEESCHAERT</a:t>
            </a:r>
          </a:p>
        </p:txBody>
      </p:sp>
      <p:sp>
        <p:nvSpPr>
          <p:cNvPr id="64" name="Google Shape;696;p31"/>
          <p:cNvSpPr/>
          <p:nvPr/>
        </p:nvSpPr>
        <p:spPr>
          <a:xfrm>
            <a:off x="2586587" y="3431603"/>
            <a:ext cx="1800000" cy="43200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SENTINELLES</a:t>
            </a:r>
            <a:endParaRPr sz="14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67" name="Google Shape;846;p34"/>
          <p:cNvCxnSpPr>
            <a:stCxn id="39" idx="3"/>
            <a:endCxn id="29" idx="3"/>
          </p:cNvCxnSpPr>
          <p:nvPr/>
        </p:nvCxnSpPr>
        <p:spPr>
          <a:xfrm flipH="1">
            <a:off x="7677900" y="2279580"/>
            <a:ext cx="1309799" cy="1266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" name="Rectangle 67"/>
          <p:cNvSpPr/>
          <p:nvPr/>
        </p:nvSpPr>
        <p:spPr>
          <a:xfrm>
            <a:off x="7247726" y="3280106"/>
            <a:ext cx="2340000" cy="221476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Google Shape;822;p34"/>
          <p:cNvSpPr/>
          <p:nvPr/>
        </p:nvSpPr>
        <p:spPr>
          <a:xfrm flipH="1">
            <a:off x="7517726" y="4026894"/>
            <a:ext cx="1800000" cy="108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Cheffe de projet</a:t>
            </a:r>
            <a:endParaRPr sz="13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300"/>
            </a:pPr>
            <a:r>
              <a:rPr lang="fr-FR" sz="13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Kenza RIFKI JAI</a:t>
            </a:r>
            <a:endParaRPr sz="13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1" name="Google Shape;696;p31"/>
          <p:cNvSpPr/>
          <p:nvPr/>
        </p:nvSpPr>
        <p:spPr>
          <a:xfrm>
            <a:off x="7517726" y="3391031"/>
            <a:ext cx="1800000" cy="43200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PROJET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accent4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HANDICAP</a:t>
            </a:r>
            <a:endParaRPr sz="1400" b="1">
              <a:solidFill>
                <a:schemeClr val="accent4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72" name="Connecteur en angle 71"/>
          <p:cNvCxnSpPr>
            <a:stCxn id="29" idx="2"/>
            <a:endCxn id="68" idx="0"/>
          </p:cNvCxnSpPr>
          <p:nvPr/>
        </p:nvCxnSpPr>
        <p:spPr>
          <a:xfrm rot="16200000" flipH="1">
            <a:off x="6923880" y="1786260"/>
            <a:ext cx="627866" cy="23598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62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p35"/>
          <p:cNvSpPr/>
          <p:nvPr/>
        </p:nvSpPr>
        <p:spPr>
          <a:xfrm>
            <a:off x="4476000" y="2802646"/>
            <a:ext cx="3240000" cy="72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Cheffe de projet</a:t>
            </a:r>
            <a:endParaRPr lang="fr-FR" sz="12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400"/>
            </a:pPr>
            <a:r>
              <a:rPr lang="fr-FR" sz="14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Andréa LINARD</a:t>
            </a:r>
            <a:endParaRPr sz="12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7" name="Google Shape;855;p35"/>
          <p:cNvSpPr/>
          <p:nvPr/>
        </p:nvSpPr>
        <p:spPr>
          <a:xfrm>
            <a:off x="4476000" y="4079335"/>
            <a:ext cx="3240000" cy="900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300"/>
            </a:pPr>
            <a:r>
              <a:rPr lang="fr-FR" sz="130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Animateurs communautaires</a:t>
            </a:r>
            <a:endParaRPr sz="12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400"/>
            </a:pPr>
            <a:r>
              <a:rPr lang="fr-FR" sz="140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fr-FR" sz="14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RAFION </a:t>
            </a:r>
            <a:r>
              <a:rPr lang="fr-FR" sz="1400" b="1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Rasmia</a:t>
            </a:r>
            <a:endParaRPr lang="fr-FR" sz="1400" b="1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algn="ctr">
              <a:buClr>
                <a:srgbClr val="000000"/>
              </a:buClr>
              <a:buSzPts val="1400"/>
            </a:pPr>
            <a:r>
              <a:rPr lang="fr-FR" sz="1400" b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SAID OMAR  Mayssoune</a:t>
            </a:r>
            <a:endParaRPr lang="fr-FR" sz="120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427" y="170664"/>
            <a:ext cx="1086909" cy="269200"/>
          </a:xfrm>
          <a:prstGeom prst="rect">
            <a:avLst/>
          </a:prstGeom>
        </p:spPr>
      </p:pic>
      <p:cxnSp>
        <p:nvCxnSpPr>
          <p:cNvPr id="35" name="Google Shape;795;p33"/>
          <p:cNvCxnSpPr>
            <a:stCxn id="36" idx="2"/>
            <a:endCxn id="855" idx="0"/>
          </p:cNvCxnSpPr>
          <p:nvPr/>
        </p:nvCxnSpPr>
        <p:spPr>
          <a:xfrm>
            <a:off x="6096000" y="2354875"/>
            <a:ext cx="0" cy="44777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700;p31"/>
          <p:cNvSpPr/>
          <p:nvPr/>
        </p:nvSpPr>
        <p:spPr>
          <a:xfrm>
            <a:off x="4476000" y="1850875"/>
            <a:ext cx="3240000" cy="504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4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Responsable de programmes</a:t>
            </a:r>
            <a:endParaRPr sz="14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14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Stéphanie COHEN</a:t>
            </a:r>
            <a:endParaRPr sz="14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9" y="137920"/>
            <a:ext cx="1743765" cy="545214"/>
          </a:xfrm>
          <a:prstGeom prst="rect">
            <a:avLst/>
          </a:prstGeom>
        </p:spPr>
      </p:pic>
      <p:cxnSp>
        <p:nvCxnSpPr>
          <p:cNvPr id="39" name="Google Shape;846;p34"/>
          <p:cNvCxnSpPr>
            <a:stCxn id="41" idx="2"/>
            <a:endCxn id="36" idx="0"/>
          </p:cNvCxnSpPr>
          <p:nvPr/>
        </p:nvCxnSpPr>
        <p:spPr>
          <a:xfrm>
            <a:off x="6096000" y="1583105"/>
            <a:ext cx="0" cy="26777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727;p31"/>
          <p:cNvSpPr/>
          <p:nvPr/>
        </p:nvSpPr>
        <p:spPr>
          <a:xfrm>
            <a:off x="4476000" y="235335"/>
            <a:ext cx="3240000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Directeur Général </a:t>
            </a:r>
          </a:p>
          <a:p>
            <a:pPr algn="ctr"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Benjamin SOUDIER</a:t>
            </a:r>
          </a:p>
        </p:txBody>
      </p:sp>
      <p:sp>
        <p:nvSpPr>
          <p:cNvPr id="41" name="Google Shape;700;p31"/>
          <p:cNvSpPr/>
          <p:nvPr/>
        </p:nvSpPr>
        <p:spPr>
          <a:xfrm>
            <a:off x="4476000" y="1043105"/>
            <a:ext cx="3240000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fr-FR" sz="12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Directrice des Opérations</a:t>
            </a:r>
            <a:endParaRPr sz="120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ctr">
              <a:buClr>
                <a:srgbClr val="000000"/>
              </a:buClr>
              <a:buSzPts val="1200"/>
            </a:pPr>
            <a:r>
              <a:rPr lang="fr-FR" sz="1200" b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Lucie PETITEAU</a:t>
            </a:r>
            <a:endParaRPr sz="1200" b="1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42" name="Google Shape;795;p33"/>
          <p:cNvCxnSpPr>
            <a:stCxn id="40" idx="2"/>
            <a:endCxn id="41" idx="0"/>
          </p:cNvCxnSpPr>
          <p:nvPr/>
        </p:nvCxnSpPr>
        <p:spPr>
          <a:xfrm>
            <a:off x="6096000" y="775335"/>
            <a:ext cx="0" cy="26777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805;p33"/>
          <p:cNvSpPr/>
          <p:nvPr/>
        </p:nvSpPr>
        <p:spPr>
          <a:xfrm>
            <a:off x="624529" y="5591705"/>
            <a:ext cx="252000" cy="1068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4" name="Google Shape;806;p33"/>
          <p:cNvSpPr/>
          <p:nvPr/>
        </p:nvSpPr>
        <p:spPr>
          <a:xfrm>
            <a:off x="624529" y="5772839"/>
            <a:ext cx="252000" cy="10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5" name="Google Shape;808;p33"/>
          <p:cNvSpPr/>
          <p:nvPr/>
        </p:nvSpPr>
        <p:spPr>
          <a:xfrm>
            <a:off x="956818" y="5559963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Volontaires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6" name="Google Shape;811;p33"/>
          <p:cNvSpPr/>
          <p:nvPr/>
        </p:nvSpPr>
        <p:spPr>
          <a:xfrm>
            <a:off x="956818" y="5741661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Salariés</a:t>
            </a:r>
            <a:endParaRPr sz="100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1" name="Google Shape;808;p33"/>
          <p:cNvSpPr/>
          <p:nvPr/>
        </p:nvSpPr>
        <p:spPr>
          <a:xfrm>
            <a:off x="624529" y="5160234"/>
            <a:ext cx="1080000" cy="1703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fr-FR" sz="1000" b="1" u="sng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Légende</a:t>
            </a:r>
            <a:endParaRPr lang="fr-FR" sz="140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9" name="Google Shape;695;p31"/>
          <p:cNvSpPr txBox="1">
            <a:spLocks/>
          </p:cNvSpPr>
          <p:nvPr/>
        </p:nvSpPr>
        <p:spPr>
          <a:xfrm>
            <a:off x="642587" y="787599"/>
            <a:ext cx="2844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sz="5400" b="1"/>
            </a:lvl2pPr>
          </a:lstStyle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E04031"/>
              </a:buClr>
              <a:buSzPts val="2800"/>
            </a:pP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Santé</a:t>
            </a:r>
            <a: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  <a:t> </a:t>
            </a: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Sud</a:t>
            </a:r>
            <a:r>
              <a:rPr lang="fr-FR" sz="2100" b="1">
                <a:solidFill>
                  <a:srgbClr val="E757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mnes Semibold" pitchFamily="50" charset="0"/>
                <a:ea typeface="+mn-ea"/>
                <a:cs typeface="+mn-cs"/>
                <a:sym typeface="Arial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E04031"/>
              </a:buClr>
              <a:buSzPts val="2800"/>
            </a:pPr>
            <a:r>
              <a:rPr lang="fr-FR" sz="2100" b="1">
                <a:solidFill>
                  <a:srgbClr val="E7573E"/>
                </a:solidFill>
                <a:latin typeface="Omnes Semibold" pitchFamily="50" charset="0"/>
                <a:ea typeface="+mn-ea"/>
                <a:cs typeface="+mn-cs"/>
                <a:sym typeface="Arial"/>
              </a:rPr>
              <a:t>Mayotte</a:t>
            </a:r>
            <a:endParaRPr lang="fr-FR" sz="2800" b="1">
              <a:solidFill>
                <a:srgbClr val="E7573E"/>
              </a:solidFill>
              <a:latin typeface="Omnes Semibold" pitchFamily="50" charset="0"/>
              <a:ea typeface="Arial"/>
              <a:cs typeface="Arial"/>
              <a:sym typeface="Arial"/>
            </a:endParaRPr>
          </a:p>
        </p:txBody>
      </p:sp>
      <p:cxnSp>
        <p:nvCxnSpPr>
          <p:cNvPr id="30" name="Google Shape;795;p33"/>
          <p:cNvCxnSpPr>
            <a:endCxn id="27" idx="0"/>
          </p:cNvCxnSpPr>
          <p:nvPr/>
        </p:nvCxnSpPr>
        <p:spPr>
          <a:xfrm>
            <a:off x="6087533" y="3522646"/>
            <a:ext cx="8467" cy="55668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1815848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Santé Sud">
  <a:themeElements>
    <a:clrScheme name="Santé Sud">
      <a:dk1>
        <a:sysClr val="windowText" lastClr="000000"/>
      </a:dk1>
      <a:lt1>
        <a:sysClr val="window" lastClr="FFFFFF"/>
      </a:lt1>
      <a:dk2>
        <a:srgbClr val="B1B1B1"/>
      </a:dk2>
      <a:lt2>
        <a:srgbClr val="C2C2C2"/>
      </a:lt2>
      <a:accent1>
        <a:srgbClr val="E7573E"/>
      </a:accent1>
      <a:accent2>
        <a:srgbClr val="EB7D61"/>
      </a:accent2>
      <a:accent3>
        <a:srgbClr val="AE5239"/>
      </a:accent3>
      <a:accent4>
        <a:srgbClr val="9B2D1B"/>
      </a:accent4>
      <a:accent5>
        <a:srgbClr val="B1B1B1"/>
      </a:accent5>
      <a:accent6>
        <a:srgbClr val="C2C2C2"/>
      </a:accent6>
      <a:hlink>
        <a:srgbClr val="AE5239"/>
      </a:hlink>
      <a:folHlink>
        <a:srgbClr val="EB7D61"/>
      </a:folHlink>
    </a:clrScheme>
    <a:fontScheme name="Santé Su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Santé Sud" id="{AD7BF8C9-ED5B-439A-BD02-3D34387F1DA6}" vid="{EC6EE883-B3EC-4612-B7E7-9519B23396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0A8F1DBACBFB46B64191C0E3874C87" ma:contentTypeVersion="13" ma:contentTypeDescription="Crée un document." ma:contentTypeScope="" ma:versionID="4acdc2191a586d686a63d85a87fc3cf3">
  <xsd:schema xmlns:xsd="http://www.w3.org/2001/XMLSchema" xmlns:xs="http://www.w3.org/2001/XMLSchema" xmlns:p="http://schemas.microsoft.com/office/2006/metadata/properties" xmlns:ns2="d769e8a6-b0d8-49df-9f87-665c0871b402" xmlns:ns3="790e1bc1-887e-4d77-8f5b-79d25b6cbe32" targetNamespace="http://schemas.microsoft.com/office/2006/metadata/properties" ma:root="true" ma:fieldsID="fe4a9109909709e307e485db28c17533" ns2:_="" ns3:_="">
    <xsd:import namespace="d769e8a6-b0d8-49df-9f87-665c0871b402"/>
    <xsd:import namespace="790e1bc1-887e-4d77-8f5b-79d25b6cbe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69e8a6-b0d8-49df-9f87-665c0871b4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17cb726d-4fcc-4fe0-8883-02c2657ebf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e1bc1-887e-4d77-8f5b-79d25b6cbe32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389767f-a357-4ce8-8e59-1c0c12bb911b}" ma:internalName="TaxCatchAll" ma:showField="CatchAllData" ma:web="790e1bc1-887e-4d77-8f5b-79d25b6cbe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69e8a6-b0d8-49df-9f87-665c0871b402">
      <Terms xmlns="http://schemas.microsoft.com/office/infopath/2007/PartnerControls"/>
    </lcf76f155ced4ddcb4097134ff3c332f>
    <TaxCatchAll xmlns="790e1bc1-887e-4d77-8f5b-79d25b6cbe3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37371E-25B7-4B49-AC7B-3C766488D21C}">
  <ds:schemaRefs>
    <ds:schemaRef ds:uri="790e1bc1-887e-4d77-8f5b-79d25b6cbe32"/>
    <ds:schemaRef ds:uri="d769e8a6-b0d8-49df-9f87-665c0871b4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182B26F-6AC5-4827-BFF8-D2195F67A1E0}">
  <ds:schemaRefs>
    <ds:schemaRef ds:uri="http://schemas.microsoft.com/office/2006/metadata/properties"/>
    <ds:schemaRef ds:uri="http://purl.org/dc/elements/1.1/"/>
    <ds:schemaRef ds:uri="d769e8a6-b0d8-49df-9f87-665c0871b402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90e1bc1-887e-4d77-8f5b-79d25b6cbe3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CA52A66-9E78-4520-8D08-7D21A25FE4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Santé Sud</Template>
  <TotalTime>0</TotalTime>
  <Words>504</Words>
  <Application>Microsoft Office PowerPoint</Application>
  <PresentationFormat>Grand écran</PresentationFormat>
  <Paragraphs>220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Santé Sud</vt:lpstr>
      <vt:lpstr>Présentation PowerPoint</vt:lpstr>
      <vt:lpstr>Santé Sud Madagascar</vt:lpstr>
      <vt:lpstr>Santé Sud Mauritanie</vt:lpstr>
      <vt:lpstr>Présentation PowerPoint</vt:lpstr>
      <vt:lpstr>Santé Sud  Maroc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Secteur (usage interne)</dc:title>
  <dc:creator>Thibault Roche</dc:creator>
  <cp:lastModifiedBy>Roxane MICHEL</cp:lastModifiedBy>
  <cp:revision>36</cp:revision>
  <dcterms:created xsi:type="dcterms:W3CDTF">2021-06-30T08:37:17Z</dcterms:created>
  <dcterms:modified xsi:type="dcterms:W3CDTF">2024-04-08T11:52:11Z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0x0101003B0A8F1DBACBFB46B64191C0E3874C87</vt:lpwstr>
  </property>
  <property fmtid="{D5CDD505-2E9C-101B-9397-08002B2CF9AE}" pid="3" name="MediaServiceImageTags">
    <vt:lpwstr/>
  </property>
</Properties>
</file>